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70_8BDA320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30"/>
  </p:notesMasterIdLst>
  <p:sldIdLst>
    <p:sldId id="256" r:id="rId5"/>
    <p:sldId id="282" r:id="rId6"/>
    <p:sldId id="355" r:id="rId7"/>
    <p:sldId id="368" r:id="rId8"/>
    <p:sldId id="283" r:id="rId9"/>
    <p:sldId id="291" r:id="rId10"/>
    <p:sldId id="364" r:id="rId11"/>
    <p:sldId id="285" r:id="rId12"/>
    <p:sldId id="366" r:id="rId13"/>
    <p:sldId id="281" r:id="rId14"/>
    <p:sldId id="286" r:id="rId15"/>
    <p:sldId id="358" r:id="rId16"/>
    <p:sldId id="289" r:id="rId17"/>
    <p:sldId id="290" r:id="rId18"/>
    <p:sldId id="293" r:id="rId19"/>
    <p:sldId id="354" r:id="rId20"/>
    <p:sldId id="359" r:id="rId21"/>
    <p:sldId id="356" r:id="rId22"/>
    <p:sldId id="357" r:id="rId23"/>
    <p:sldId id="327" r:id="rId24"/>
    <p:sldId id="328" r:id="rId25"/>
    <p:sldId id="367" r:id="rId26"/>
    <p:sldId id="329" r:id="rId27"/>
    <p:sldId id="365" r:id="rId28"/>
    <p:sldId id="31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A21C29-7023-67C9-3F68-465BD8C35EF9}" name="Gustavo Comerlato Rodrigues" initials="GR" userId="f98d9b3cc3380ab1" providerId="Windows Live"/>
  <p188:author id="{95582667-6102-27E7-ED8E-01A166EB4B6B}" name="Guest User" initials="GU" userId="Guest User" providerId="Windows Live"/>
  <p188:author id="{143214B3-CDBD-B443-BEFD-10549795F832}" name="Guest User" initials="GU" userId="S::urn:spo:tenantanon#b34c1d55-a43e-4a20-9218-a1a42eab149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427"/>
    <a:srgbClr val="FF00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70_8BDA32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4C5B3A-9AA5-44FD-BFBB-5F3C66DF2ABB}" authorId="{143214B3-CDBD-B443-BEFD-10549795F832}" created="2025-10-15T01:29:29.3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85105213" sldId="269"/>
      <ac:picMk id="5" creationId="{B4FD68F8-8930-518D-9CA7-75436666E44D}"/>
    </ac:deMkLst>
    <p188:txBody>
      <a:bodyPr/>
      <a:lstStyle/>
      <a:p>
        <a:r>
          <a:rPr lang="en-US"/>
          <a:t>DIscussões:
3 nós que fazem a mesma coisa ou 1 que faz as 3 leituras?
é necessario o battery watchdog? O reader não poderia fazer isso já?
Precisa ter o collision avoidance? Pq o trajectory calculator não faz?
Não tem certo ou errado, maneiras de se projetar o sistema, justamente o ponto é a conversar sobre isso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2C738-28E6-4BBC-9A08-497CB4AE15AE}" type="datetimeFigureOut">
              <a:rPr lang="pt-BR" smtClean="0"/>
              <a:t>20/10/2025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10834-3DB5-4910-BD11-04065BC255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24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05ED-28DD-462B-B6D8-6D5763472FD0}" type="datetime1">
              <a:rPr lang="de-DE" smtClean="0"/>
              <a:t>20.10.2025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42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380C-4CEA-42BF-B2BD-68EC38CDB49E}" type="datetime1">
              <a:rPr lang="de-DE" smtClean="0"/>
              <a:t>20.10.2025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20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BBBA-EFDE-47D4-87C4-D8E4154A8AE3}" type="datetime1">
              <a:rPr lang="de-DE" smtClean="0"/>
              <a:t>20.10.2025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4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BA80-9856-487A-AC3D-4B4E3BDD6C8A}" type="datetime1">
              <a:rPr lang="de-DE" smtClean="0"/>
              <a:t>20.10.2025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71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8F74-3729-429E-BA42-E6A98FDFD31C}" type="datetime1">
              <a:rPr lang="de-DE" smtClean="0"/>
              <a:t>20.10.2025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63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2075-0ECC-433A-B019-6DEC4F8FAF89}" type="datetime1">
              <a:rPr lang="de-DE" smtClean="0"/>
              <a:t>20.10.2025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59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22FC-2C5E-49B1-8BEC-6EE9D6A8D267}" type="datetime1">
              <a:rPr lang="de-DE" smtClean="0"/>
              <a:t>20.10.2025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9292-62A3-4A19-A20D-8AA8C2845375}" type="datetime1">
              <a:rPr lang="de-DE" smtClean="0"/>
              <a:t>20.10.2025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03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C19D-C350-412F-874D-91C2E595FC7A}" type="datetime1">
              <a:rPr lang="de-DE" smtClean="0"/>
              <a:t>20.10.2025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64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7A595-28B8-4572-9D58-DB4331EFF7F4}" type="datetime1">
              <a:rPr lang="de-DE" smtClean="0"/>
              <a:t>20.10.2025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59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2459820-2CE7-4F1F-9BEB-A33101F2C853}" type="datetime1">
              <a:rPr lang="de-DE" smtClean="0"/>
              <a:t>20.10.2025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03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53E5B9A-1BA0-4381-B20A-783FD8C0BF07}" type="datetime1">
              <a:rPr lang="de-DE" smtClean="0"/>
              <a:t>20.10.2025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63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comerlato@ufrgs.br" TargetMode="External"/><Relationship Id="rId2" Type="http://schemas.openxmlformats.org/officeDocument/2006/relationships/hyperlink" Target="mailto:diogene.nycola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ycolasRamires/ros2_ufc/tree/main/Aula1/ex1_tal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ontidavide/PlotJuggl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70_8BDA320D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Introdução à ROS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4852" y="4121802"/>
            <a:ext cx="1028229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Professores:</a:t>
            </a:r>
            <a:br>
              <a:rPr lang="de-DE" dirty="0"/>
            </a:br>
            <a:r>
              <a:rPr lang="de-DE" sz="2000" dirty="0"/>
              <a:t>Eduardo Mapurunga (UFC),</a:t>
            </a:r>
            <a:br>
              <a:rPr lang="de-DE" dirty="0"/>
            </a:br>
            <a:r>
              <a:rPr lang="de-DE" sz="2000" dirty="0"/>
              <a:t>Nycolas Ramires (UFRGS), </a:t>
            </a:r>
            <a:r>
              <a:rPr lang="de-DE" sz="2000" dirty="0">
                <a:latin typeface="Consolas"/>
                <a:hlinkClick r:id="rId2"/>
              </a:rPr>
              <a:t>diogene.nycolas@gmail.com</a:t>
            </a:r>
            <a:br>
              <a:rPr lang="de-DE" sz="2000" dirty="0">
                <a:latin typeface="Consolas"/>
              </a:rPr>
            </a:br>
            <a:r>
              <a:rPr lang="de-DE" sz="2000" dirty="0"/>
              <a:t>Gustavo Comerlato Rodrigues (UFRGS), </a:t>
            </a:r>
            <a:r>
              <a:rPr lang="de-DE" sz="2000" dirty="0">
                <a:latin typeface="Consolas"/>
                <a:hlinkClick r:id="rId3"/>
              </a:rPr>
              <a:t>gustavo.comerlato@ufrgs.br</a:t>
            </a:r>
            <a:endParaRPr lang="de-DE" sz="2000" dirty="0">
              <a:latin typeface="Consola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D075-E1C5-63AC-4640-E734BFEA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B72FA-D57C-7C9F-2E01-E91D9951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Pacotes – o ex1_talker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BB46E5-F52B-FEBA-5B45-E4721116CF2A}"/>
              </a:ext>
            </a:extLst>
          </p:cNvPr>
          <p:cNvGrpSpPr/>
          <p:nvPr/>
        </p:nvGrpSpPr>
        <p:grpSpPr>
          <a:xfrm>
            <a:off x="941348" y="2374489"/>
            <a:ext cx="5243768" cy="3843431"/>
            <a:chOff x="840652" y="1444502"/>
            <a:chExt cx="4238615" cy="28667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86108C6-7DF5-5F62-45B1-2A9DE8641B15}"/>
                </a:ext>
              </a:extLst>
            </p:cNvPr>
            <p:cNvSpPr/>
            <p:nvPr/>
          </p:nvSpPr>
          <p:spPr>
            <a:xfrm>
              <a:off x="840652" y="1452406"/>
              <a:ext cx="4238615" cy="285882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373E9A-F9CF-97D6-96B2-A78754BE0BDC}"/>
                </a:ext>
              </a:extLst>
            </p:cNvPr>
            <p:cNvSpPr txBox="1"/>
            <p:nvPr/>
          </p:nvSpPr>
          <p:spPr>
            <a:xfrm>
              <a:off x="1070125" y="1444502"/>
              <a:ext cx="3104363" cy="24792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>
                <a:latin typeface="Consolas"/>
              </a:endParaRP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ex1_talker/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├── include/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│   └── ex1_talker/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├── </a:t>
              </a:r>
              <a:r>
                <a:rPr lang="en-US" sz="2400" dirty="0" err="1">
                  <a:latin typeface="Consolas"/>
                  <a:ea typeface="+mn-lt"/>
                  <a:cs typeface="+mn-lt"/>
                </a:rPr>
                <a:t>src</a:t>
              </a:r>
              <a:r>
                <a:rPr lang="en-US" sz="2400" dirty="0">
                  <a:latin typeface="Consolas"/>
                  <a:ea typeface="+mn-lt"/>
                  <a:cs typeface="+mn-lt"/>
                </a:rPr>
                <a:t>/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│   ├── listener.cpp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│   └── talker.cpp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├── CMakeLists.txt</a:t>
              </a:r>
            </a:p>
            <a:p>
              <a:r>
                <a:rPr lang="en-US" sz="2400" dirty="0">
                  <a:latin typeface="Consolas"/>
                  <a:ea typeface="+mn-lt"/>
                  <a:cs typeface="+mn-lt"/>
                </a:rPr>
                <a:t>└── package.xml</a:t>
              </a:r>
            </a:p>
          </p:txBody>
        </p:sp>
      </p:grp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53F9545-361A-0597-F4A8-CAB5C62E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10</a:t>
            </a:fld>
            <a:endParaRPr lang="de-DE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1C8FE8-ED7A-3B43-7686-D588A900B812}"/>
              </a:ext>
            </a:extLst>
          </p:cNvPr>
          <p:cNvSpPr txBox="1"/>
          <p:nvPr/>
        </p:nvSpPr>
        <p:spPr>
          <a:xfrm>
            <a:off x="6693408" y="2505456"/>
            <a:ext cx="45572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Pacote de demonstração que nós rodamos na primeira aula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Contém dois nós (</a:t>
            </a:r>
            <a:r>
              <a:rPr lang="pt-BR" sz="2000" dirty="0" err="1">
                <a:latin typeface="Consolas" panose="020B0609020204030204" pitchFamily="49" charset="0"/>
              </a:rPr>
              <a:t>listener</a:t>
            </a:r>
            <a:r>
              <a:rPr lang="pt-BR" sz="2000" dirty="0"/>
              <a:t> e </a:t>
            </a:r>
            <a:r>
              <a:rPr lang="pt-BR" sz="2000" dirty="0" err="1">
                <a:latin typeface="Consolas" panose="020B0609020204030204" pitchFamily="49" charset="0"/>
              </a:rPr>
              <a:t>talker</a:t>
            </a:r>
            <a:r>
              <a:rPr lang="pt-BR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Pacote disponível em </a:t>
            </a:r>
          </a:p>
          <a:p>
            <a:r>
              <a:rPr lang="pt-BR" sz="2000" dirty="0">
                <a:hlinkClick r:id="rId2"/>
              </a:rPr>
              <a:t>https://github.com/nycolasRamires/ros2_ufc/tree/main/Aula1/ex1_talker</a:t>
            </a:r>
            <a:endParaRPr lang="pt-BR" sz="200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E1A90E-F2EF-5E5A-EEE7-824673057758}"/>
              </a:ext>
            </a:extLst>
          </p:cNvPr>
          <p:cNvGrpSpPr/>
          <p:nvPr/>
        </p:nvGrpSpPr>
        <p:grpSpPr>
          <a:xfrm>
            <a:off x="1240522" y="1178268"/>
            <a:ext cx="774347" cy="758463"/>
            <a:chOff x="215213" y="331502"/>
            <a:chExt cx="1080000" cy="1080000"/>
          </a:xfrm>
        </p:grpSpPr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A1ED211D-C403-7070-2BA4-1F7649330759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Gráfico 8" descr="Programador com preenchimento sólido">
              <a:extLst>
                <a:ext uri="{FF2B5EF4-FFF2-40B4-BE49-F238E27FC236}">
                  <a16:creationId xmlns:a16="http://schemas.microsoft.com/office/drawing/2014/main" id="{ED0EAE2C-A610-D355-2B78-4863ADCE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1AAFC-A900-1F5E-BF08-9AC2A5F90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AEE9E-AD33-C782-3E7E-F78451D4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 dirty="0"/>
              <a:t>Nós</a:t>
            </a:r>
            <a:endParaRPr lang="en-US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4AEAFAD-5885-D690-E873-9138D297A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474052"/>
            <a:ext cx="4000216" cy="385054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pt-BR" dirty="0"/>
              <a:t>Processo executável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Com ciclo de vida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/>
              <a:t>Acoplamento fraco</a:t>
            </a:r>
          </a:p>
          <a:p>
            <a:r>
              <a:rPr lang="pt-BR" dirty="0"/>
              <a:t>Genéricos</a:t>
            </a:r>
          </a:p>
          <a:p>
            <a:r>
              <a:rPr lang="pt-BR" dirty="0"/>
              <a:t>Especializados</a:t>
            </a:r>
          </a:p>
          <a:p>
            <a:r>
              <a:rPr lang="pt-BR" dirty="0"/>
              <a:t>Idealmente: cada nó deve ser responsável por uma só coisa</a:t>
            </a:r>
          </a:p>
          <a:p>
            <a:r>
              <a:rPr lang="pt-BR" dirty="0"/>
              <a:t>Herdam de </a:t>
            </a:r>
            <a:r>
              <a:rPr lang="pt-BR" dirty="0" err="1">
                <a:latin typeface="Consolas"/>
                <a:ea typeface="+mn-lt"/>
                <a:cs typeface="+mn-lt"/>
              </a:rPr>
              <a:t>rclcpp</a:t>
            </a:r>
            <a:r>
              <a:rPr lang="pt-BR" dirty="0">
                <a:latin typeface="Consolas"/>
                <a:ea typeface="+mn-lt"/>
                <a:cs typeface="+mn-lt"/>
              </a:rPr>
              <a:t>::Node</a:t>
            </a:r>
          </a:p>
          <a:p>
            <a:pPr lvl="1"/>
            <a:r>
              <a:rPr lang="pt-BR" dirty="0">
                <a:latin typeface="+mj-lt"/>
                <a:ea typeface="+mn-lt"/>
                <a:cs typeface="+mn-lt"/>
              </a:rPr>
              <a:t>(Python: </a:t>
            </a:r>
            <a:r>
              <a:rPr lang="pt-BR" dirty="0" err="1">
                <a:latin typeface="Consolas" panose="020B0609020204030204" pitchFamily="49" charset="0"/>
                <a:ea typeface="+mn-lt"/>
                <a:cs typeface="+mn-lt"/>
              </a:rPr>
              <a:t>rclpy.node</a:t>
            </a:r>
            <a:r>
              <a:rPr lang="pt-BR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</a:p>
          <a:p>
            <a:r>
              <a:rPr lang="pt-BR" dirty="0">
                <a:latin typeface="+mj-lt"/>
                <a:ea typeface="+mn-lt"/>
                <a:cs typeface="+mn-lt"/>
              </a:rPr>
              <a:t>No </a:t>
            </a:r>
            <a:r>
              <a:rPr lang="pt-BR" dirty="0">
                <a:latin typeface="Consolas" panose="020B0609020204030204" pitchFamily="49" charset="0"/>
                <a:ea typeface="+mn-lt"/>
                <a:cs typeface="+mn-lt"/>
              </a:rPr>
              <a:t>ex1_talker:</a:t>
            </a:r>
            <a:br>
              <a:rPr lang="pt-BR" dirty="0">
                <a:latin typeface="Consolas" panose="020B0609020204030204" pitchFamily="49" charset="0"/>
                <a:ea typeface="+mn-lt"/>
                <a:cs typeface="+mn-lt"/>
              </a:rPr>
            </a:br>
            <a:r>
              <a:rPr lang="pt-BR" dirty="0">
                <a:latin typeface="Consolas" panose="020B0609020204030204" pitchFamily="49" charset="0"/>
                <a:ea typeface="+mn-lt"/>
                <a:cs typeface="+mn-lt"/>
              </a:rPr>
              <a:t> talker.cpp</a:t>
            </a:r>
            <a:r>
              <a:rPr lang="pt-BR" dirty="0">
                <a:latin typeface="+mj-lt"/>
                <a:ea typeface="+mn-lt"/>
                <a:cs typeface="+mn-lt"/>
              </a:rPr>
              <a:t> e </a:t>
            </a:r>
            <a:r>
              <a:rPr lang="pt-BR" dirty="0">
                <a:latin typeface="Consolas" panose="020B0609020204030204" pitchFamily="49" charset="0"/>
                <a:ea typeface="+mn-lt"/>
                <a:cs typeface="+mn-lt"/>
              </a:rPr>
              <a:t>listener.cpp</a:t>
            </a:r>
            <a:endParaRPr lang="pt-BR" dirty="0">
              <a:latin typeface="Consolas" panose="020B0609020204030204" pitchFamily="49" charset="0"/>
            </a:endParaRPr>
          </a:p>
          <a:p>
            <a:endParaRPr lang="pt-BR" dirty="0"/>
          </a:p>
          <a:p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16992FD-8DEF-3EA2-613D-EA9412D8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54FE2FE-B55E-4328-8F5C-2CEB8781A47B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de-DE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DD107584-2776-AA62-37CA-98171ADEA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87" y="1704340"/>
            <a:ext cx="6319795" cy="35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F89E-4044-773E-9602-C75939779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419E1-DDF3-70EA-1978-7ADB2E31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322" y="113272"/>
            <a:ext cx="9462207" cy="1325563"/>
          </a:xfrm>
        </p:spPr>
        <p:txBody>
          <a:bodyPr/>
          <a:lstStyle/>
          <a:p>
            <a:r>
              <a:rPr lang="pt-BR"/>
              <a:t>Nós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A0222F-8725-A9B8-0DC4-59816546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12</a:t>
            </a:fld>
            <a:endParaRPr lang="de-DE"/>
          </a:p>
        </p:txBody>
      </p:sp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C312484-DB41-E7C2-C7A0-0364DD7A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70" y="1348944"/>
            <a:ext cx="9391359" cy="53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1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8051-185F-7EB7-8BE1-0477FC28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89F8F-63B1-3025-3AEE-3F37C576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Nós - Executável</a:t>
            </a:r>
            <a:endParaRPr lang="en-US" err="1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C6D0B2-51E7-894F-2213-6EC42915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" y="2376193"/>
            <a:ext cx="10164678" cy="8623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>
                <a:latin typeface="Consolas"/>
              </a:rPr>
              <a:t>Para tornar um nó executável é preciso adiciona-lo no CMakeLists.txt</a:t>
            </a:r>
          </a:p>
          <a:p>
            <a:endParaRPr lang="pt-BR" sz="2400" dirty="0">
              <a:latin typeface="Consolas"/>
              <a:ea typeface="+mn-lt"/>
              <a:cs typeface="+mn-lt"/>
            </a:endParaRPr>
          </a:p>
          <a:p>
            <a:pPr lvl="1">
              <a:buNone/>
            </a:pPr>
            <a:endParaRPr lang="pt-BR" sz="2000" dirty="0">
              <a:latin typeface="Consolas"/>
            </a:endParaRPr>
          </a:p>
          <a:p>
            <a:endParaRPr lang="pt-BR" dirty="0"/>
          </a:p>
          <a:p>
            <a:endParaRPr lang="pt-BR" dirty="0"/>
          </a:p>
          <a:p>
            <a:pPr>
              <a:buFont typeface="Courier New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25DC44A-7496-277A-899E-0DE1F28B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13</a:t>
            </a:fld>
            <a:endParaRPr lang="de-DE"/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C4AF947-60EB-D976-BFC2-1D85CE3D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86" y="3136611"/>
            <a:ext cx="94107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EE85-33B5-A38C-BF93-A8A1A60D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5D8F-715B-1AC4-001F-41701590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Nós - Lançamento</a:t>
            </a:r>
            <a:endParaRPr lang="en-US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3142DB2-F57D-F3CA-5C88-7475E1BC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4970"/>
            <a:ext cx="10515600" cy="44776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sz="2800" dirty="0">
                <a:latin typeface="Aptos"/>
              </a:rPr>
              <a:t>Se lança um nó com </a:t>
            </a:r>
            <a:endParaRPr lang="en-US" sz="2800" dirty="0"/>
          </a:p>
          <a:p>
            <a:endParaRPr lang="pt-BR" sz="2800" dirty="0">
              <a:latin typeface="Aptos"/>
              <a:ea typeface="+mn-lt"/>
              <a:cs typeface="+mn-lt"/>
            </a:endParaRPr>
          </a:p>
          <a:p>
            <a:endParaRPr lang="pt-BR" sz="2800" dirty="0">
              <a:latin typeface="Aptos"/>
            </a:endParaRPr>
          </a:p>
          <a:p>
            <a:r>
              <a:rPr lang="pt-BR" sz="2800" dirty="0">
                <a:latin typeface="Aptos"/>
              </a:rPr>
              <a:t>Possíveis argumentos adicionais, com três categorias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600" b="1">
                <a:solidFill>
                  <a:srgbClr val="FF0000"/>
                </a:solidFill>
                <a:latin typeface="Aptos"/>
              </a:rPr>
              <a:t>Argumentos do próprio ROS2</a:t>
            </a:r>
          </a:p>
          <a:p>
            <a:pPr marL="457200" lvl="2" indent="0">
              <a:buNone/>
            </a:pPr>
            <a:r>
              <a:rPr lang="pt-BR" sz="1900" dirty="0">
                <a:latin typeface="Aptos"/>
              </a:rPr>
              <a:t> </a:t>
            </a:r>
            <a:r>
              <a:rPr lang="pt-BR" sz="1900" dirty="0" err="1">
                <a:latin typeface="Aptos"/>
              </a:rPr>
              <a:t>Remap</a:t>
            </a:r>
            <a:r>
              <a:rPr lang="pt-BR" sz="1900" dirty="0">
                <a:latin typeface="Aptos"/>
              </a:rPr>
              <a:t>, log </a:t>
            </a:r>
            <a:r>
              <a:rPr lang="pt-BR" sz="1900" dirty="0" err="1">
                <a:latin typeface="Aptos"/>
              </a:rPr>
              <a:t>level</a:t>
            </a:r>
            <a:r>
              <a:rPr lang="pt-BR" sz="1900" dirty="0">
                <a:latin typeface="Aptos"/>
              </a:rPr>
              <a:t>, </a:t>
            </a:r>
            <a:r>
              <a:rPr lang="pt-BR" sz="1900" dirty="0" err="1">
                <a:latin typeface="Aptos"/>
              </a:rPr>
              <a:t>params</a:t>
            </a:r>
            <a:r>
              <a:rPr lang="pt-BR" sz="1900" dirty="0">
                <a:latin typeface="Aptos"/>
              </a:rPr>
              <a:t>-file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600" b="1">
                <a:solidFill>
                  <a:schemeClr val="accent1">
                    <a:lumMod val="76000"/>
                  </a:schemeClr>
                </a:solidFill>
                <a:latin typeface="Aptos"/>
              </a:rPr>
              <a:t>Argumentos do executável</a:t>
            </a:r>
          </a:p>
          <a:p>
            <a:pPr marL="457200" lvl="2" indent="0">
              <a:buNone/>
            </a:pPr>
            <a:r>
              <a:rPr lang="pt-BR" sz="1900" dirty="0">
                <a:latin typeface="Aptos"/>
              </a:rPr>
              <a:t> Qualquer que seja, definido na implementação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600" b="1">
                <a:latin typeface="Aptos"/>
              </a:rPr>
              <a:t>Argumentos para depuração</a:t>
            </a:r>
            <a:endParaRPr lang="pt-BR" sz="2600" dirty="0">
              <a:solidFill>
                <a:srgbClr val="000000"/>
              </a:solidFill>
              <a:latin typeface="Aptos"/>
            </a:endParaRPr>
          </a:p>
          <a:p>
            <a:pPr marL="457200" lvl="2" indent="0">
              <a:buNone/>
            </a:pPr>
            <a:r>
              <a:rPr lang="pt-BR" sz="1900" dirty="0">
                <a:latin typeface="Aptos"/>
              </a:rPr>
              <a:t> </a:t>
            </a:r>
            <a:r>
              <a:rPr lang="pt-BR" sz="1900" dirty="0" err="1">
                <a:latin typeface="Aptos"/>
              </a:rPr>
              <a:t>Debbuger</a:t>
            </a:r>
            <a:r>
              <a:rPr lang="pt-BR" sz="1900" dirty="0">
                <a:latin typeface="Aptos"/>
              </a:rPr>
              <a:t>, Chegar uso de memória e tempo de execução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 sz="1800" dirty="0">
              <a:latin typeface="Aptos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BR" sz="2600" dirty="0">
              <a:latin typeface="Aptos"/>
            </a:endParaRPr>
          </a:p>
          <a:p>
            <a:pPr lvl="1" indent="0">
              <a:buNone/>
            </a:pPr>
            <a:endParaRPr lang="pt-BR" sz="3200" dirty="0">
              <a:latin typeface="Consolas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D73C39-71D4-C75A-3ECF-684E3917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14</a:t>
            </a:fld>
            <a:endParaRPr lang="de-DE"/>
          </a:p>
        </p:txBody>
      </p:sp>
      <p:pic>
        <p:nvPicPr>
          <p:cNvPr id="9" name="Picture 8" descr="A black rectangle with red text&#10;&#10;AI-generated content may be incorrect.">
            <a:extLst>
              <a:ext uri="{FF2B5EF4-FFF2-40B4-BE49-F238E27FC236}">
                <a16:creationId xmlns:a16="http://schemas.microsoft.com/office/drawing/2014/main" id="{03FE8ACA-560E-D66D-8249-26561F4F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875"/>
            <a:ext cx="12192000" cy="9698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A3D4F207-2F20-2067-1A86-B4597E4AF723}"/>
              </a:ext>
            </a:extLst>
          </p:cNvPr>
          <p:cNvGrpSpPr/>
          <p:nvPr/>
        </p:nvGrpSpPr>
        <p:grpSpPr>
          <a:xfrm>
            <a:off x="1147495" y="1179820"/>
            <a:ext cx="774347" cy="758463"/>
            <a:chOff x="215213" y="331502"/>
            <a:chExt cx="1080000" cy="1080000"/>
          </a:xfrm>
        </p:grpSpPr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B10F3F8F-62E3-9439-E128-4F85489D91C2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Gráfico 6" descr="Programador com preenchimento sólido">
              <a:extLst>
                <a:ext uri="{FF2B5EF4-FFF2-40B4-BE49-F238E27FC236}">
                  <a16:creationId xmlns:a16="http://schemas.microsoft.com/office/drawing/2014/main" id="{6F8C1588-6EAB-168F-E73F-E60A4E18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85473-8DFA-A819-F67B-B4929F62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223D4-52AD-B515-5013-62980E71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pt-BR"/>
              <a:t>Tópicos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C1DE4B-5E74-65A4-729C-819EFE05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298856" cy="34198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latin typeface="Aptos"/>
              </a:rPr>
              <a:t>Canal nomeado para troca de mensagens assíncronas entre nós</a:t>
            </a:r>
            <a:endParaRPr lang="pt-BR" dirty="0"/>
          </a:p>
          <a:p>
            <a:pPr>
              <a:lnSpc>
                <a:spcPct val="90000"/>
              </a:lnSpc>
            </a:pPr>
            <a:r>
              <a:rPr lang="pt-BR" dirty="0">
                <a:latin typeface="Aptos"/>
              </a:rPr>
              <a:t>Publisher : Nó que publica no tópico (envia a mensagem)</a:t>
            </a:r>
          </a:p>
          <a:p>
            <a:pPr>
              <a:lnSpc>
                <a:spcPct val="90000"/>
              </a:lnSpc>
            </a:pPr>
            <a:r>
              <a:rPr lang="pt-BR" dirty="0" err="1">
                <a:latin typeface="Aptos"/>
              </a:rPr>
              <a:t>Subscriber</a:t>
            </a:r>
            <a:r>
              <a:rPr lang="pt-BR" dirty="0">
                <a:latin typeface="Aptos"/>
              </a:rPr>
              <a:t> : Nó que assina o tópico (recebe a mensagem)</a:t>
            </a:r>
          </a:p>
          <a:p>
            <a:pPr>
              <a:lnSpc>
                <a:spcPct val="90000"/>
              </a:lnSpc>
            </a:pPr>
            <a:r>
              <a:rPr lang="pt-BR" dirty="0">
                <a:latin typeface="Aptos"/>
              </a:rPr>
              <a:t>Tópicos são de tipo definido e estático</a:t>
            </a:r>
          </a:p>
          <a:p>
            <a:pPr>
              <a:lnSpc>
                <a:spcPct val="90000"/>
              </a:lnSpc>
            </a:pPr>
            <a:r>
              <a:rPr lang="pt-BR" dirty="0">
                <a:latin typeface="Aptos"/>
              </a:rPr>
              <a:t>Nós "criam" o canal, como Publisher ou </a:t>
            </a:r>
            <a:r>
              <a:rPr lang="pt-BR" dirty="0" err="1">
                <a:latin typeface="Aptos"/>
              </a:rPr>
              <a:t>Subscriber</a:t>
            </a:r>
            <a:r>
              <a:rPr lang="pt-BR" dirty="0">
                <a:latin typeface="Aptos"/>
              </a:rPr>
              <a:t> </a:t>
            </a:r>
          </a:p>
          <a:p>
            <a:pPr>
              <a:lnSpc>
                <a:spcPct val="90000"/>
              </a:lnSpc>
            </a:pPr>
            <a:endParaRPr lang="pt-BR" sz="1500" dirty="0"/>
          </a:p>
          <a:p>
            <a:pPr>
              <a:lnSpc>
                <a:spcPct val="90000"/>
              </a:lnSpc>
            </a:pPr>
            <a:endParaRPr lang="pt-BR" sz="1500" dirty="0"/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endParaRPr lang="pt-BR" sz="1500" dirty="0"/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endParaRPr lang="pt-BR" sz="1500" dirty="0"/>
          </a:p>
          <a:p>
            <a:pPr>
              <a:lnSpc>
                <a:spcPct val="90000"/>
              </a:lnSpc>
            </a:pPr>
            <a:endParaRPr lang="pt-BR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F04E9FE-81CB-123D-19AA-C500AFE28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82976"/>
            <a:ext cx="6227064" cy="349998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4938AA-8BC8-40D6-68F6-7B0DF2AF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54FE2FE-B55E-4328-8F5C-2CEB8781A47B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1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7EF4-35D7-19B6-A58F-1BB38126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9789A-82C4-1259-8A87-46B501CD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Tópicos - Publicando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D8C062-5212-9A8D-EF15-C6B935215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2146288"/>
            <a:ext cx="11708920" cy="4451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400">
              <a:latin typeface="Consolas"/>
            </a:endParaRPr>
          </a:p>
          <a:p>
            <a:endParaRPr lang="pt-BR">
              <a:latin typeface="Gill Sans MT" panose="020B0502020104020203"/>
              <a:ea typeface="+mn-lt"/>
              <a:cs typeface="+mn-lt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r>
              <a:rPr lang="pt-BR" sz="2400">
                <a:latin typeface="Consolas"/>
              </a:rPr>
              <a:t>Assim temos o tópico declarado e instanciado em um nó, através do ponteiro </a:t>
            </a:r>
            <a:r>
              <a:rPr lang="pt-BR" sz="2400" err="1">
                <a:latin typeface="Consolas"/>
              </a:rPr>
              <a:t>publisher</a:t>
            </a:r>
            <a:r>
              <a:rPr lang="pt-BR" sz="2400">
                <a:latin typeface="Consolas"/>
              </a:rPr>
              <a:t>_</a:t>
            </a: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8CAB4A3-D5AB-9C7F-B52F-06989C27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16</a:t>
            </a:fld>
            <a:endParaRPr lang="de-DE"/>
          </a:p>
        </p:txBody>
      </p:sp>
      <p:pic>
        <p:nvPicPr>
          <p:cNvPr id="7" name="Picture 6" descr="A black background with white text and purple dots&#10;&#10;AI-generated content may be incorrect.">
            <a:extLst>
              <a:ext uri="{FF2B5EF4-FFF2-40B4-BE49-F238E27FC236}">
                <a16:creationId xmlns:a16="http://schemas.microsoft.com/office/drawing/2014/main" id="{51FAE21F-9D5B-0ADE-89B4-D4D5FFD8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0" y="2307826"/>
            <a:ext cx="10306050" cy="1333500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739F9BB-F2ED-C092-0E90-3EC461B1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" y="3550192"/>
            <a:ext cx="12192000" cy="13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9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835DF-430D-4D9E-A05D-B64CAD26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F0988-D96F-0CEB-C1D5-9F714479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Tópicos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BF826A0-4763-977A-FD8C-9DABEBC6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1406375"/>
            <a:ext cx="11708920" cy="52462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2B5100-4AB2-230C-7525-E2A5093A2B3D}"/>
              </a:ext>
            </a:extLst>
          </p:cNvPr>
          <p:cNvSpPr txBox="1">
            <a:spLocks/>
          </p:cNvSpPr>
          <p:nvPr/>
        </p:nvSpPr>
        <p:spPr>
          <a:xfrm>
            <a:off x="705678" y="2157332"/>
            <a:ext cx="10659373" cy="524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/>
              <a:t>É preciso montar a mensagem do mesmo tipo do tópico e então publica-la</a:t>
            </a:r>
            <a:endParaRPr lang="en-US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>
              <a:lnSpc>
                <a:spcPct val="150000"/>
              </a:lnSpc>
            </a:pPr>
            <a:r>
              <a:rPr lang="pt-BR"/>
              <a:t>É comum fazer o </a:t>
            </a:r>
            <a:r>
              <a:rPr lang="pt-BR" err="1"/>
              <a:t>bind</a:t>
            </a:r>
            <a:r>
              <a:rPr lang="pt-BR"/>
              <a:t> de publicação com um timer através de uma função de </a:t>
            </a:r>
            <a:r>
              <a:rPr lang="pt-BR" err="1"/>
              <a:t>callback</a:t>
            </a: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marL="457200" lvl="1" indent="0">
              <a:buNone/>
            </a:pPr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A15FA86-E0B6-EBE9-DF2E-B683E45F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17</a:t>
            </a:fld>
            <a:endParaRPr lang="de-DE"/>
          </a:p>
        </p:txBody>
      </p:sp>
      <p:pic>
        <p:nvPicPr>
          <p:cNvPr id="5" name="Picture 4" descr="A black screen with a white semicolon&#10;&#10;AI-generated content may be incorrect.">
            <a:extLst>
              <a:ext uri="{FF2B5EF4-FFF2-40B4-BE49-F238E27FC236}">
                <a16:creationId xmlns:a16="http://schemas.microsoft.com/office/drawing/2014/main" id="{ADE4B40E-2909-1C68-1DB0-3C0ECAEF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8031"/>
            <a:ext cx="12192000" cy="15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0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45542-53C7-1EBB-5AB8-96A72FB5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27789-6EB8-1B23-50A8-78DFF084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Tópicos - Assinatura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2656870-A43B-7508-12D2-056E3A5F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3" y="5710645"/>
            <a:ext cx="11698623" cy="8699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>
                <a:latin typeface="Consolas"/>
                <a:ea typeface="+mn-lt"/>
                <a:cs typeface="+mn-lt"/>
              </a:rPr>
              <a:t>Assim</a:t>
            </a:r>
            <a:r>
              <a:rPr lang="pt-BR" sz="2400">
                <a:latin typeface="Consolas"/>
              </a:rPr>
              <a:t> temos a assinatura do tópico declarado e instanciado em um nó, através do ponteiro </a:t>
            </a:r>
            <a:r>
              <a:rPr lang="pt-BR" sz="2400" err="1">
                <a:latin typeface="Consolas"/>
              </a:rPr>
              <a:t>subscription</a:t>
            </a:r>
            <a:r>
              <a:rPr lang="pt-BR" sz="2400">
                <a:latin typeface="Consolas"/>
              </a:rPr>
              <a:t>_</a:t>
            </a:r>
            <a:endParaRPr lang="en-US"/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4519ED5-20D3-6344-AB57-634BFB18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6" descr="A black and white sign with pink text&#10;&#10;AI-generated content may be incorrect.">
            <a:extLst>
              <a:ext uri="{FF2B5EF4-FFF2-40B4-BE49-F238E27FC236}">
                <a16:creationId xmlns:a16="http://schemas.microsoft.com/office/drawing/2014/main" id="{D16E3107-EFAF-776F-2985-E3DD39E9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208"/>
            <a:ext cx="12192000" cy="1158935"/>
          </a:xfrm>
          <a:prstGeom prst="rect">
            <a:avLst/>
          </a:prstGeom>
        </p:spPr>
      </p:pic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D7A2AC1-B647-C7BC-12AF-E52782E7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9739"/>
            <a:ext cx="12192000" cy="14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4A47-4BAE-B54D-6EE9-62E92481E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298AB-CA39-7EE9-1646-A0D72D4F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Tópicos - </a:t>
            </a:r>
            <a:r>
              <a:rPr lang="pt-BR" err="1"/>
              <a:t>Callback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BBC531B-5AED-88F7-3AEE-B0E31527B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1406375"/>
            <a:ext cx="11708920" cy="52462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E06080D-4435-2C98-03D1-AF55706FFA06}"/>
              </a:ext>
            </a:extLst>
          </p:cNvPr>
          <p:cNvSpPr txBox="1">
            <a:spLocks/>
          </p:cNvSpPr>
          <p:nvPr/>
        </p:nvSpPr>
        <p:spPr>
          <a:xfrm>
            <a:off x="446903" y="2286114"/>
            <a:ext cx="10659373" cy="524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/>
              <a:t>É preciso fazer o </a:t>
            </a:r>
            <a:r>
              <a:rPr lang="pt-BR" err="1"/>
              <a:t>bind</a:t>
            </a:r>
            <a:r>
              <a:rPr lang="pt-BR"/>
              <a:t> de uma função </a:t>
            </a:r>
            <a:r>
              <a:rPr lang="pt-BR" i="1" err="1"/>
              <a:t>callback</a:t>
            </a:r>
            <a:r>
              <a:rPr lang="pt-BR"/>
              <a:t> para receber o conteúdo do tópico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pt-BR"/>
              <a:t>Sempre é executada quando chega uma mensagem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marL="0" indent="0">
              <a:lnSpc>
                <a:spcPct val="150000"/>
              </a:lnSpc>
              <a:buNone/>
            </a:pP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marL="457200" lvl="1" indent="0">
              <a:buNone/>
            </a:pPr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3619507-2C6B-2E9D-EB8E-8BC74A7B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19</a:t>
            </a:fld>
            <a:endParaRPr lang="de-DE"/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CED663E-50B6-DCBB-2D93-70141B96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" y="4180960"/>
            <a:ext cx="121158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6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06046-0FAD-B41D-7FD5-DF73451C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F64D1-F044-0D74-DC4A-4D35BD66B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Aula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F03DB2-8452-306F-C692-64685472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556" y="3602038"/>
            <a:ext cx="1028229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err="1">
                <a:latin typeface="Consolas"/>
              </a:rPr>
              <a:t>Criando</a:t>
            </a:r>
            <a:r>
              <a:rPr lang="de-DE" sz="2000">
                <a:latin typeface="Consolas"/>
              </a:rPr>
              <a:t> </a:t>
            </a:r>
            <a:r>
              <a:rPr lang="de-DE" sz="2000" err="1">
                <a:latin typeface="Consolas"/>
              </a:rPr>
              <a:t>nós</a:t>
            </a:r>
            <a:r>
              <a:rPr lang="de-DE" sz="2000">
                <a:latin typeface="Consolas"/>
              </a:rPr>
              <a:t>, </a:t>
            </a:r>
            <a:r>
              <a:rPr lang="de-DE" sz="2000" err="1">
                <a:latin typeface="Consolas"/>
              </a:rPr>
              <a:t>tópicos</a:t>
            </a:r>
            <a:r>
              <a:rPr lang="de-DE" sz="2000">
                <a:latin typeface="Consolas"/>
              </a:rPr>
              <a:t> e </a:t>
            </a:r>
            <a:r>
              <a:rPr lang="de-DE" sz="2000" err="1">
                <a:latin typeface="Consolas"/>
              </a:rPr>
              <a:t>pacotes</a:t>
            </a:r>
          </a:p>
        </p:txBody>
      </p:sp>
    </p:spTree>
    <p:extLst>
      <p:ext uri="{BB962C8B-B14F-4D97-AF65-F5344CB8AC3E}">
        <p14:creationId xmlns:p14="http://schemas.microsoft.com/office/powerpoint/2010/main" val="351491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7978-200E-761C-3B2D-5186DB54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1D020-3E5C-BE46-FF7C-0AD80A5E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ferramentas de debug do ROS2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5107249-22B3-8D54-54EC-B371DE7C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50" y="2147780"/>
            <a:ext cx="11708920" cy="4931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>
                <a:latin typeface="Aptos"/>
              </a:rPr>
              <a:t>O comando </a:t>
            </a:r>
            <a:r>
              <a:rPr lang="pt-BR" sz="2400" dirty="0">
                <a:latin typeface="Consolas"/>
              </a:rPr>
              <a:t>ros2 </a:t>
            </a:r>
            <a:r>
              <a:rPr lang="pt-BR" sz="2400" dirty="0">
                <a:latin typeface="Aptos"/>
              </a:rPr>
              <a:t>vem com uma suíte de argumentos adicionais:</a:t>
            </a:r>
            <a:endParaRPr lang="pt-BR" sz="2400" dirty="0">
              <a:latin typeface="Apto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</a:t>
            </a:r>
            <a:r>
              <a:rPr lang="pt-BR" sz="2000" dirty="0" err="1">
                <a:latin typeface="Consolas"/>
                <a:ea typeface="Calibri"/>
                <a:cs typeface="Calibri"/>
              </a:rPr>
              <a:t>pkg</a:t>
            </a:r>
            <a:endParaRPr lang="pt-BR" sz="2000" dirty="0">
              <a:latin typeface="Consola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interface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</a:t>
            </a:r>
            <a:r>
              <a:rPr lang="pt-BR" sz="2000" dirty="0" err="1">
                <a:latin typeface="Consolas"/>
                <a:ea typeface="Calibri"/>
                <a:cs typeface="Calibri"/>
              </a:rPr>
              <a:t>run</a:t>
            </a:r>
            <a:endParaRPr lang="pt-BR" sz="2000" dirty="0">
              <a:latin typeface="Consola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node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msg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Consolas"/>
                <a:ea typeface="Calibri"/>
                <a:cs typeface="Calibri"/>
              </a:rPr>
              <a:t>ros2 </a:t>
            </a:r>
            <a:r>
              <a:rPr lang="pt-BR" sz="2000" dirty="0" err="1">
                <a:latin typeface="Consolas"/>
                <a:ea typeface="Calibri"/>
                <a:cs typeface="Calibri"/>
              </a:rPr>
              <a:t>launch</a:t>
            </a:r>
            <a:endParaRPr lang="pt-BR" sz="2000" dirty="0">
              <a:latin typeface="Consola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Aptos"/>
                <a:ea typeface="Calibri"/>
                <a:cs typeface="Calibri"/>
              </a:rPr>
              <a:t>Etc...</a:t>
            </a:r>
          </a:p>
          <a:p>
            <a:r>
              <a:rPr lang="pt-BR" sz="2400" dirty="0">
                <a:latin typeface="Aptos"/>
                <a:ea typeface="Calibri"/>
                <a:cs typeface="Calibri"/>
              </a:rPr>
              <a:t>Para ver todos os </a:t>
            </a:r>
            <a:r>
              <a:rPr lang="pt-BR" sz="2400" dirty="0" err="1">
                <a:latin typeface="Aptos"/>
                <a:ea typeface="Calibri"/>
                <a:cs typeface="Calibri"/>
              </a:rPr>
              <a:t>subcomandos</a:t>
            </a:r>
            <a:r>
              <a:rPr lang="pt-BR" sz="2400" dirty="0">
                <a:latin typeface="Aptos"/>
                <a:ea typeface="Calibri"/>
                <a:cs typeface="Calibri"/>
              </a:rPr>
              <a:t>:</a:t>
            </a:r>
            <a:r>
              <a:rPr lang="pt-BR" sz="2400" dirty="0">
                <a:latin typeface="Consolas"/>
                <a:ea typeface="Calibri"/>
                <a:cs typeface="Calibri"/>
              </a:rPr>
              <a:t> ros2 --help</a:t>
            </a:r>
          </a:p>
          <a:p>
            <a:r>
              <a:rPr lang="pt-BR" sz="2400" dirty="0">
                <a:latin typeface="Aptos"/>
                <a:ea typeface="Calibri"/>
                <a:cs typeface="Calibri"/>
              </a:rPr>
              <a:t>Diversas funcionalidades para auxiliar no desenvolvimento</a:t>
            </a:r>
          </a:p>
          <a:p>
            <a:pPr marL="0" indent="0">
              <a:buNone/>
            </a:pPr>
            <a:endParaRPr lang="pt-BR" sz="2400" dirty="0">
              <a:latin typeface="Aptos"/>
            </a:endParaRPr>
          </a:p>
          <a:p>
            <a:pPr marL="0" indent="0">
              <a:buNone/>
            </a:pPr>
            <a:endParaRPr lang="pt-BR" sz="2400" dirty="0">
              <a:latin typeface="Consola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62E6088-CE79-78F8-5358-542D4049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20</a:t>
            </a:fld>
            <a:endParaRPr lang="de-DE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D6BA899-B6D8-57F8-37E1-731A764D512A}"/>
              </a:ext>
            </a:extLst>
          </p:cNvPr>
          <p:cNvGrpSpPr/>
          <p:nvPr/>
        </p:nvGrpSpPr>
        <p:grpSpPr>
          <a:xfrm>
            <a:off x="1176612" y="1179820"/>
            <a:ext cx="774347" cy="758463"/>
            <a:chOff x="215213" y="331502"/>
            <a:chExt cx="1080000" cy="1080000"/>
          </a:xfrm>
        </p:grpSpPr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ED73B24F-8244-EF8E-A0B4-C37313507D17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Gráfico 6" descr="Programador com preenchimento sólido">
              <a:extLst>
                <a:ext uri="{FF2B5EF4-FFF2-40B4-BE49-F238E27FC236}">
                  <a16:creationId xmlns:a16="http://schemas.microsoft.com/office/drawing/2014/main" id="{1F0EA2A7-6AC0-CC46-5520-275F5203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4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68970-4303-A8B3-C20D-A186A326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2F113-0357-F563-6D22-AAAB3371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ferramentas de debug do ROS2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077C350-0BB5-68DD-B7AC-21E26323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2" y="1705232"/>
            <a:ext cx="11708920" cy="3885035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pt-BR" sz="2400">
              <a:latin typeface="Consolas"/>
              <a:ea typeface="Calibri"/>
              <a:cs typeface="Calibri"/>
            </a:endParaRPr>
          </a:p>
          <a:p>
            <a:endParaRPr lang="pt-BR" sz="2400">
              <a:latin typeface="Consola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400">
                <a:latin typeface="Consolas"/>
                <a:ea typeface="Calibri"/>
                <a:cs typeface="Calibri"/>
              </a:rPr>
              <a:t>ros2 </a:t>
            </a:r>
            <a:r>
              <a:rPr lang="pt-BR" sz="2400" err="1">
                <a:latin typeface="Consolas"/>
                <a:ea typeface="Calibri"/>
                <a:cs typeface="Calibri"/>
              </a:rPr>
              <a:t>topic</a:t>
            </a:r>
            <a:r>
              <a:rPr lang="pt-BR" sz="2400">
                <a:latin typeface="Consolas"/>
                <a:ea typeface="Calibri"/>
                <a:cs typeface="Calibri"/>
              </a:rPr>
              <a:t>: </a:t>
            </a:r>
            <a:r>
              <a:rPr lang="pt-BR" sz="2400">
                <a:latin typeface="Aptos"/>
                <a:ea typeface="Calibri"/>
                <a:cs typeface="Calibri"/>
              </a:rPr>
              <a:t>Serve para inspecionar, publicar e ler tópicos</a:t>
            </a:r>
            <a:endParaRPr lang="pt-BR">
              <a:latin typeface="Apto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400">
                <a:latin typeface="Consolas"/>
                <a:ea typeface="Calibri"/>
                <a:cs typeface="Calibri"/>
              </a:rPr>
              <a:t>ros2 </a:t>
            </a:r>
            <a:r>
              <a:rPr lang="pt-BR" sz="2400" err="1">
                <a:latin typeface="Consolas"/>
                <a:ea typeface="Calibri"/>
                <a:cs typeface="Calibri"/>
              </a:rPr>
              <a:t>topic</a:t>
            </a:r>
            <a:r>
              <a:rPr lang="pt-BR" sz="2400">
                <a:latin typeface="Consolas"/>
                <a:ea typeface="Calibri"/>
                <a:cs typeface="Calibri"/>
              </a:rPr>
              <a:t> </a:t>
            </a:r>
            <a:r>
              <a:rPr lang="pt-BR" sz="2400" err="1">
                <a:latin typeface="Consolas"/>
                <a:ea typeface="Calibri"/>
                <a:cs typeface="Calibri"/>
              </a:rPr>
              <a:t>list</a:t>
            </a:r>
            <a:r>
              <a:rPr lang="pt-BR" sz="2400">
                <a:latin typeface="Aptos"/>
                <a:ea typeface="Calibri"/>
                <a:cs typeface="Calibri"/>
              </a:rPr>
              <a:t>: Lista todos os tópicos ativos no momento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400">
                <a:latin typeface="Consolas"/>
                <a:ea typeface="Calibri"/>
                <a:cs typeface="Calibri"/>
              </a:rPr>
              <a:t>ros2 </a:t>
            </a:r>
            <a:r>
              <a:rPr lang="pt-BR" sz="2400" err="1">
                <a:latin typeface="Consolas"/>
                <a:ea typeface="Calibri"/>
                <a:cs typeface="Calibri"/>
              </a:rPr>
              <a:t>topic</a:t>
            </a:r>
            <a:r>
              <a:rPr lang="pt-BR" sz="2400">
                <a:latin typeface="Consolas"/>
                <a:ea typeface="Calibri"/>
                <a:cs typeface="Calibri"/>
              </a:rPr>
              <a:t> pub</a:t>
            </a:r>
            <a:r>
              <a:rPr lang="pt-BR" sz="2400">
                <a:latin typeface="Aptos"/>
                <a:ea typeface="Calibri"/>
                <a:cs typeface="Calibri"/>
              </a:rPr>
              <a:t>: Publica uma mensagem da linha de comando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400">
                <a:latin typeface="Consolas"/>
                <a:ea typeface="Calibri"/>
                <a:cs typeface="Calibri"/>
              </a:rPr>
              <a:t>ros2 </a:t>
            </a:r>
            <a:r>
              <a:rPr lang="pt-BR" sz="2400" err="1">
                <a:latin typeface="Consolas"/>
                <a:ea typeface="Calibri"/>
                <a:cs typeface="Calibri"/>
              </a:rPr>
              <a:t>topic</a:t>
            </a:r>
            <a:r>
              <a:rPr lang="pt-BR" sz="2400">
                <a:latin typeface="Consolas"/>
                <a:ea typeface="Calibri"/>
                <a:cs typeface="Calibri"/>
              </a:rPr>
              <a:t> </a:t>
            </a:r>
            <a:r>
              <a:rPr lang="pt-BR" sz="2400" err="1">
                <a:latin typeface="Consolas"/>
                <a:ea typeface="Calibri"/>
                <a:cs typeface="Calibri"/>
              </a:rPr>
              <a:t>echo</a:t>
            </a:r>
            <a:r>
              <a:rPr lang="pt-BR" sz="2400">
                <a:latin typeface="Consolas"/>
                <a:ea typeface="Calibri"/>
                <a:cs typeface="Calibri"/>
              </a:rPr>
              <a:t> X</a:t>
            </a:r>
            <a:r>
              <a:rPr lang="pt-BR" sz="2400">
                <a:latin typeface="Aptos"/>
                <a:ea typeface="Calibri"/>
                <a:cs typeface="Calibri"/>
              </a:rPr>
              <a:t>: Lê mensagens vindo no tópico X e escreve elas na linha de comando</a:t>
            </a: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9D62CA-42FD-764A-4BDC-B85667E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21</a:t>
            </a:fld>
            <a:endParaRPr lang="de-DE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11034CC-7C65-EF34-3DB5-143138917200}"/>
              </a:ext>
            </a:extLst>
          </p:cNvPr>
          <p:cNvGrpSpPr/>
          <p:nvPr/>
        </p:nvGrpSpPr>
        <p:grpSpPr>
          <a:xfrm>
            <a:off x="1176612" y="1179820"/>
            <a:ext cx="774347" cy="758463"/>
            <a:chOff x="215213" y="331502"/>
            <a:chExt cx="1080000" cy="1080000"/>
          </a:xfrm>
        </p:grpSpPr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7DA2E975-21DC-78BD-32A3-F37620BEA362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Gráfico 6" descr="Programador com preenchimento sólido">
              <a:extLst>
                <a:ext uri="{FF2B5EF4-FFF2-40B4-BE49-F238E27FC236}">
                  <a16:creationId xmlns:a16="http://schemas.microsoft.com/office/drawing/2014/main" id="{D8C2E2AE-D7AD-FE3C-A350-01BBA457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70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94CFD-BAEA-ACAE-2B7B-5B3649F0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3F83D-7403-AF55-DB3D-62785CC6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52" y="357151"/>
            <a:ext cx="7729728" cy="1188720"/>
          </a:xfrm>
        </p:spPr>
        <p:txBody>
          <a:bodyPr/>
          <a:lstStyle/>
          <a:p>
            <a:r>
              <a:rPr lang="pt-BR"/>
              <a:t>Algumas ferramentas de debug do ROS2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0C16D5A-A3FA-79BC-6567-FFA4D3B03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3" y="1540239"/>
            <a:ext cx="11708920" cy="13296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>
                <a:latin typeface="Consolas"/>
              </a:rPr>
              <a:t>Suíte </a:t>
            </a:r>
            <a:r>
              <a:rPr lang="pt-BR" sz="2400" dirty="0" err="1">
                <a:latin typeface="Consolas"/>
              </a:rPr>
              <a:t>rqt</a:t>
            </a:r>
            <a:r>
              <a:rPr lang="pt-BR" sz="2400" dirty="0">
                <a:latin typeface="Consolas"/>
              </a:rPr>
              <a:t>: </a:t>
            </a:r>
            <a:r>
              <a:rPr lang="pt-BR" sz="2400" dirty="0">
                <a:latin typeface="Aptos"/>
              </a:rPr>
              <a:t>Ferramentas gráficas de ROS2</a:t>
            </a:r>
          </a:p>
          <a:p>
            <a:pPr lvl="1"/>
            <a:r>
              <a:rPr lang="pt-BR" sz="2200" dirty="0">
                <a:latin typeface="Aptos"/>
                <a:ea typeface="Calibri"/>
                <a:cs typeface="Calibri"/>
              </a:rPr>
              <a:t>Implementa vários plugins para fazer desenvolvimento de ROS com GUI</a:t>
            </a:r>
          </a:p>
          <a:p>
            <a:pPr lvl="1"/>
            <a:r>
              <a:rPr lang="pt-BR" sz="2200" dirty="0">
                <a:latin typeface="Aptos"/>
                <a:ea typeface="Calibri"/>
                <a:cs typeface="Calibri"/>
              </a:rPr>
              <a:t>Pode ser chamado pela linha de comando: </a:t>
            </a:r>
            <a:r>
              <a:rPr lang="pt-BR" sz="2200" dirty="0" err="1">
                <a:latin typeface="Consolas" panose="020B0609020204030204" pitchFamily="49" charset="0"/>
                <a:ea typeface="Calibri"/>
                <a:cs typeface="Calibri"/>
              </a:rPr>
              <a:t>rqt</a:t>
            </a:r>
            <a:endParaRPr lang="pt-BR" sz="2200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pt-BR" sz="2400" dirty="0">
              <a:latin typeface="Consolas"/>
            </a:endParaRPr>
          </a:p>
          <a:p>
            <a:pPr marL="0" indent="0">
              <a:buNone/>
            </a:pPr>
            <a:endParaRPr lang="pt-BR" sz="2400" dirty="0">
              <a:latin typeface="Consola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19BA91-3F48-7A49-F86B-18877409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22</a:t>
            </a:fld>
            <a:endParaRPr lang="de-DE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B42D233-1198-BD6F-8AED-0393F33B8751}"/>
              </a:ext>
            </a:extLst>
          </p:cNvPr>
          <p:cNvGrpSpPr/>
          <p:nvPr/>
        </p:nvGrpSpPr>
        <p:grpSpPr>
          <a:xfrm>
            <a:off x="1189312" y="572279"/>
            <a:ext cx="774347" cy="758463"/>
            <a:chOff x="215213" y="331502"/>
            <a:chExt cx="1080000" cy="1080000"/>
          </a:xfrm>
        </p:grpSpPr>
        <p:sp>
          <p:nvSpPr>
            <p:cNvPr id="7" name="Fluxograma: Conector 6">
              <a:extLst>
                <a:ext uri="{FF2B5EF4-FFF2-40B4-BE49-F238E27FC236}">
                  <a16:creationId xmlns:a16="http://schemas.microsoft.com/office/drawing/2014/main" id="{DCAA4881-3A44-4769-F895-B5BFB75800E8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Gráfico 7" descr="Programador com preenchimento sólido">
              <a:extLst>
                <a:ext uri="{FF2B5EF4-FFF2-40B4-BE49-F238E27FC236}">
                  <a16:creationId xmlns:a16="http://schemas.microsoft.com/office/drawing/2014/main" id="{91F40CD3-8D3B-3B51-6CB7-075E973A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61209E6-56C7-A1D1-51F9-A9E5C249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516" y="2869861"/>
            <a:ext cx="7056366" cy="36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77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6E80D-BE0E-F73C-9A77-4D10B5F0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C19E9-E4ED-5254-B333-2BB25FEC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52" y="357151"/>
            <a:ext cx="7729728" cy="1188720"/>
          </a:xfrm>
        </p:spPr>
        <p:txBody>
          <a:bodyPr/>
          <a:lstStyle/>
          <a:p>
            <a:r>
              <a:rPr lang="pt-BR"/>
              <a:t>Algumas ferramentas de debug do ROS2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C7E4CBB-D05F-B060-187E-F28D1645F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3" y="1540239"/>
            <a:ext cx="11708920" cy="613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err="1">
                <a:latin typeface="Consolas"/>
              </a:rPr>
              <a:t>rqt_graph</a:t>
            </a:r>
            <a:r>
              <a:rPr lang="pt-BR" sz="2400">
                <a:latin typeface="Consolas"/>
              </a:rPr>
              <a:t>: </a:t>
            </a:r>
            <a:r>
              <a:rPr lang="pt-BR" sz="2400">
                <a:latin typeface="Aptos"/>
              </a:rPr>
              <a:t>Visualizador do grafo de comunicação</a:t>
            </a:r>
            <a:endParaRPr lang="pt-BR" sz="2400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659693-B9FB-95BC-4446-2FFC60C6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95" y="2976245"/>
            <a:ext cx="7893685" cy="3241675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FFF53D5-024F-CAD3-4CD7-EFBC78006CEB}"/>
              </a:ext>
            </a:extLst>
          </p:cNvPr>
          <p:cNvSpPr txBox="1">
            <a:spLocks/>
          </p:cNvSpPr>
          <p:nvPr/>
        </p:nvSpPr>
        <p:spPr>
          <a:xfrm>
            <a:off x="894943" y="2157640"/>
            <a:ext cx="11708920" cy="501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ptos"/>
              </a:rPr>
              <a:t>Pode ser invocado </a:t>
            </a:r>
            <a:r>
              <a:rPr lang="pt-BR" sz="2400" err="1">
                <a:latin typeface="Aptos"/>
              </a:rPr>
              <a:t>standalone</a:t>
            </a:r>
            <a:r>
              <a:rPr lang="pt-BR" sz="2400">
                <a:latin typeface="Aptos"/>
              </a:rPr>
              <a:t> pela linha de comando com </a:t>
            </a:r>
            <a:r>
              <a:rPr lang="pt-BR" sz="2400" err="1">
                <a:latin typeface="Consolas"/>
              </a:rPr>
              <a:t>rqt_graph</a:t>
            </a:r>
            <a:endParaRPr lang="pt-BR" sz="2400">
              <a:latin typeface="Consola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Consola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9220C0-5E1E-6C47-2161-B45FD82E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23</a:t>
            </a:fld>
            <a:endParaRPr lang="de-DE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44BD921-66E5-C7E8-08BF-2589B6D77412}"/>
              </a:ext>
            </a:extLst>
          </p:cNvPr>
          <p:cNvGrpSpPr/>
          <p:nvPr/>
        </p:nvGrpSpPr>
        <p:grpSpPr>
          <a:xfrm>
            <a:off x="1189312" y="572279"/>
            <a:ext cx="774347" cy="758463"/>
            <a:chOff x="215213" y="331502"/>
            <a:chExt cx="1080000" cy="1080000"/>
          </a:xfrm>
        </p:grpSpPr>
        <p:sp>
          <p:nvSpPr>
            <p:cNvPr id="7" name="Fluxograma: Conector 6">
              <a:extLst>
                <a:ext uri="{FF2B5EF4-FFF2-40B4-BE49-F238E27FC236}">
                  <a16:creationId xmlns:a16="http://schemas.microsoft.com/office/drawing/2014/main" id="{75BF8532-4502-879C-CC9F-B9940E10D638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Gráfico 7" descr="Programador com preenchimento sólido">
              <a:extLst>
                <a:ext uri="{FF2B5EF4-FFF2-40B4-BE49-F238E27FC236}">
                  <a16:creationId xmlns:a16="http://schemas.microsoft.com/office/drawing/2014/main" id="{3545D2BD-1026-4846-4D8E-15ED3D30D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946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9AE4-DCAA-8409-E882-508132B1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8801F-5D14-EC71-3FA3-236AB532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52" y="357151"/>
            <a:ext cx="7729728" cy="1188720"/>
          </a:xfrm>
        </p:spPr>
        <p:txBody>
          <a:bodyPr/>
          <a:lstStyle/>
          <a:p>
            <a:r>
              <a:rPr lang="pt-BR"/>
              <a:t>Algumas ferramentas de debug do ROS2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6299D10-CED5-0F26-6644-7DB33653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3" y="1540239"/>
            <a:ext cx="5745477" cy="310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 err="1">
                <a:latin typeface="Consolas"/>
              </a:rPr>
              <a:t>rqt_plot</a:t>
            </a:r>
            <a:r>
              <a:rPr lang="pt-BR" sz="2400" dirty="0">
                <a:latin typeface="+mj-lt"/>
              </a:rPr>
              <a:t>: </a:t>
            </a:r>
            <a:r>
              <a:rPr lang="pt-BR" sz="2400" i="1" dirty="0">
                <a:latin typeface="+mj-lt"/>
              </a:rPr>
              <a:t>Plotter </a:t>
            </a:r>
            <a:r>
              <a:rPr lang="pt-BR" sz="2400" dirty="0">
                <a:latin typeface="+mj-lt"/>
              </a:rPr>
              <a:t>de sinais numérico</a:t>
            </a:r>
          </a:p>
          <a:p>
            <a:r>
              <a:rPr lang="pt-BR" sz="2400" dirty="0">
                <a:latin typeface="+mj-lt"/>
              </a:rPr>
              <a:t>Permite tirar gráficos de sinais publicados em tópicos, manipular dados</a:t>
            </a:r>
          </a:p>
          <a:p>
            <a:r>
              <a:rPr lang="pt-BR" sz="2400" dirty="0">
                <a:latin typeface="+mj-lt"/>
              </a:rPr>
              <a:t>Útil para debug ou pós-processamento</a:t>
            </a:r>
          </a:p>
          <a:p>
            <a:r>
              <a:rPr lang="pt-BR" sz="2400" dirty="0">
                <a:latin typeface="+mj-lt"/>
              </a:rPr>
              <a:t>Pode ser invocado como parte da suíte </a:t>
            </a:r>
            <a:r>
              <a:rPr lang="pt-BR" sz="2400" dirty="0" err="1">
                <a:latin typeface="+mj-lt"/>
              </a:rPr>
              <a:t>rqt</a:t>
            </a:r>
            <a:r>
              <a:rPr lang="pt-BR" sz="2400" dirty="0">
                <a:latin typeface="+mj-lt"/>
              </a:rPr>
              <a:t>, ou via CLI:</a:t>
            </a:r>
          </a:p>
          <a:p>
            <a:endParaRPr lang="pt-BR" sz="2400" i="1" dirty="0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endParaRPr lang="pt-BR" sz="2400" dirty="0">
              <a:latin typeface="Consolas"/>
            </a:endParaRPr>
          </a:p>
          <a:p>
            <a:pPr marL="0" indent="0">
              <a:buNone/>
            </a:pPr>
            <a:endParaRPr lang="pt-BR" sz="2400" dirty="0">
              <a:latin typeface="Consola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13C34C-6746-1EFC-0172-D6D23D1C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24</a:t>
            </a:fld>
            <a:endParaRPr lang="de-DE"/>
          </a:p>
        </p:txBody>
      </p:sp>
      <p:pic>
        <p:nvPicPr>
          <p:cNvPr id="7" name="Imagem 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6975E7E-066A-D173-1F38-16BE1251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77" y="1731235"/>
            <a:ext cx="5511800" cy="39810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AA7DF6-8B72-3BFA-5806-986240ECDA5F}"/>
              </a:ext>
            </a:extLst>
          </p:cNvPr>
          <p:cNvSpPr txBox="1"/>
          <p:nvPr/>
        </p:nvSpPr>
        <p:spPr>
          <a:xfrm>
            <a:off x="248923" y="50926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+mj-lt"/>
              </a:rPr>
              <a:t>Outra alternativa</a:t>
            </a:r>
            <a:r>
              <a:rPr lang="pt-BR" sz="2400" dirty="0">
                <a:latin typeface="Consolas"/>
              </a:rPr>
              <a:t>: </a:t>
            </a:r>
            <a:r>
              <a:rPr lang="pt-BR" sz="2400" dirty="0" err="1">
                <a:latin typeface="Consolas"/>
                <a:hlinkClick r:id="rId3"/>
              </a:rPr>
              <a:t>plotjuggler</a:t>
            </a:r>
            <a:endParaRPr lang="pt-BR" sz="2400" dirty="0">
              <a:latin typeface="Consolas"/>
            </a:endParaRPr>
          </a:p>
          <a:p>
            <a:pPr lvl="1"/>
            <a:r>
              <a:rPr lang="pt-BR" sz="2200" dirty="0">
                <a:latin typeface="+mj-lt"/>
              </a:rPr>
              <a:t>Versão “mais moderna” do </a:t>
            </a:r>
            <a:r>
              <a:rPr lang="pt-BR" sz="2200" dirty="0" err="1">
                <a:latin typeface="+mj-lt"/>
              </a:rPr>
              <a:t>rqt_plot</a:t>
            </a:r>
            <a:r>
              <a:rPr lang="pt-BR" sz="2200" dirty="0">
                <a:latin typeface="+mj-lt"/>
              </a:rPr>
              <a:t>, mas é 3rd </a:t>
            </a:r>
            <a:r>
              <a:rPr lang="pt-BR" sz="2200" dirty="0" err="1">
                <a:latin typeface="+mj-lt"/>
              </a:rPr>
              <a:t>party</a:t>
            </a:r>
            <a:r>
              <a:rPr lang="pt-BR" sz="2200" dirty="0">
                <a:latin typeface="+mj-lt"/>
              </a:rPr>
              <a:t> – não tem “garantias” de funcionar com ROS (apesar de que funciona muito bem!)</a:t>
            </a:r>
          </a:p>
        </p:txBody>
      </p:sp>
      <p:pic>
        <p:nvPicPr>
          <p:cNvPr id="15" name="Imagem 1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B0D08C45-7676-8CCF-C855-2262AE6D6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30932" r="14190" b="29831"/>
          <a:stretch>
            <a:fillRect/>
          </a:stretch>
        </p:blipFill>
        <p:spPr>
          <a:xfrm>
            <a:off x="2168068" y="4224359"/>
            <a:ext cx="3302000" cy="847174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5B03537-28BB-3FB1-4F6F-B8D87C82E279}"/>
              </a:ext>
            </a:extLst>
          </p:cNvPr>
          <p:cNvGrpSpPr/>
          <p:nvPr/>
        </p:nvGrpSpPr>
        <p:grpSpPr>
          <a:xfrm>
            <a:off x="1189312" y="572279"/>
            <a:ext cx="774347" cy="758463"/>
            <a:chOff x="215213" y="331502"/>
            <a:chExt cx="1080000" cy="1080000"/>
          </a:xfrm>
        </p:grpSpPr>
        <p:sp>
          <p:nvSpPr>
            <p:cNvPr id="20" name="Fluxograma: Conector 19">
              <a:extLst>
                <a:ext uri="{FF2B5EF4-FFF2-40B4-BE49-F238E27FC236}">
                  <a16:creationId xmlns:a16="http://schemas.microsoft.com/office/drawing/2014/main" id="{5A835275-64A2-0E76-56A9-648D620F3CF6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Gráfico 20" descr="Programador com preenchimento sólido">
              <a:extLst>
                <a:ext uri="{FF2B5EF4-FFF2-40B4-BE49-F238E27FC236}">
                  <a16:creationId xmlns:a16="http://schemas.microsoft.com/office/drawing/2014/main" id="{4EB2BCA1-3793-21F2-B4AA-99C8A26B9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27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F73B-46BF-AD8D-4486-E37CE4E0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8A164-585D-D78B-3501-E90CB762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Exercício para próxima aula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E200DCC-19D3-A793-42C9-36C726A2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42" y="1406375"/>
            <a:ext cx="11708920" cy="52462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  <a:p>
            <a:pPr marL="0" indent="0">
              <a:buNone/>
            </a:pPr>
            <a:endParaRPr lang="pt-BR" sz="2400">
              <a:latin typeface="Consolas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4697F4D-25D9-57D4-7FCD-54F407999677}"/>
              </a:ext>
            </a:extLst>
          </p:cNvPr>
          <p:cNvSpPr txBox="1">
            <a:spLocks/>
          </p:cNvSpPr>
          <p:nvPr/>
        </p:nvSpPr>
        <p:spPr>
          <a:xfrm>
            <a:off x="838200" y="1276979"/>
            <a:ext cx="10659373" cy="524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pt-BR"/>
          </a:p>
          <a:p>
            <a:pPr>
              <a:lnSpc>
                <a:spcPct val="150000"/>
              </a:lnSpc>
            </a:pPr>
            <a:r>
              <a:rPr lang="pt-BR"/>
              <a:t>Fazer um nó que publique comandos para o </a:t>
            </a:r>
            <a:r>
              <a:rPr lang="pt-BR" err="1"/>
              <a:t>turtle_sim</a:t>
            </a:r>
            <a:r>
              <a:rPr lang="pt-BR"/>
              <a:t> andar em um trajetória triangular, sempre voltando para o ponto inicial, porém a tartaruga fica mais rápida a cada volta.</a:t>
            </a: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pt-BR"/>
          </a:p>
          <a:p>
            <a:pPr marL="457200" lvl="1" indent="0">
              <a:buNone/>
            </a:pPr>
            <a:endParaRPr lang="pt-BR"/>
          </a:p>
          <a:p>
            <a:pPr lvl="1">
              <a:buFont typeface="Courier New" panose="020B0604020202020204" pitchFamily="34" charset="0"/>
              <a:buChar char="o"/>
            </a:pPr>
            <a:endParaRPr lang="pt-BR"/>
          </a:p>
          <a:p>
            <a:endParaRPr lang="pt-BR"/>
          </a:p>
        </p:txBody>
      </p:sp>
      <p:pic>
        <p:nvPicPr>
          <p:cNvPr id="3" name="Picture 2" descr="A turtle on a triangle&#10;&#10;AI-generated content may be incorrect.">
            <a:extLst>
              <a:ext uri="{FF2B5EF4-FFF2-40B4-BE49-F238E27FC236}">
                <a16:creationId xmlns:a16="http://schemas.microsoft.com/office/drawing/2014/main" id="{84F55FE5-2141-3B02-CBCF-F5517F32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517" y="3561110"/>
            <a:ext cx="4302292" cy="296127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369E4E-4296-4CF3-6307-0307CBB4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4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4E9E-A8EE-0303-4F38-0E8F90D4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59782-70B5-EBED-4796-CCC89F9B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Na aula de hoje...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EBE51B-EF96-61EB-4F50-D04D03ABC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188"/>
            <a:ext cx="10515600" cy="39657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Conceitos básicos de ROS – com parte prática</a:t>
            </a:r>
          </a:p>
          <a:p>
            <a:pPr lvl="1"/>
            <a:r>
              <a:rPr lang="pt-BR" sz="2000" dirty="0" err="1"/>
              <a:t>Workspace</a:t>
            </a:r>
            <a:endParaRPr lang="pt-BR" sz="2000" dirty="0"/>
          </a:p>
          <a:p>
            <a:pPr lvl="1"/>
            <a:r>
              <a:rPr lang="pt-BR" sz="2000" dirty="0"/>
              <a:t>Pacotes</a:t>
            </a:r>
          </a:p>
          <a:p>
            <a:pPr lvl="1"/>
            <a:r>
              <a:rPr lang="pt-BR" sz="2000" dirty="0"/>
              <a:t>Nós</a:t>
            </a:r>
          </a:p>
          <a:p>
            <a:pPr lvl="1"/>
            <a:r>
              <a:rPr lang="pt-BR" sz="2000" dirty="0"/>
              <a:t>Tópicos</a:t>
            </a:r>
          </a:p>
          <a:p>
            <a:r>
              <a:rPr lang="pt-BR" sz="2200" dirty="0"/>
              <a:t>Como criar um nó em C++</a:t>
            </a:r>
          </a:p>
          <a:p>
            <a:r>
              <a:rPr lang="pt-BR" sz="2200" dirty="0"/>
              <a:t>Ferramentas de debug</a:t>
            </a:r>
          </a:p>
          <a:p>
            <a:r>
              <a:rPr lang="pt-BR" sz="2200" dirty="0" err="1"/>
              <a:t>Tarefinha</a:t>
            </a:r>
            <a:r>
              <a:rPr lang="pt-BR" sz="2200" dirty="0"/>
              <a:t>: fazer um próprio nó para o </a:t>
            </a:r>
            <a:r>
              <a:rPr lang="pt-BR" sz="2200" dirty="0" err="1"/>
              <a:t>turtlesim</a:t>
            </a:r>
            <a:endParaRPr lang="pt-BR" sz="2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948E73-A35F-52B1-75C0-231542B7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6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20963-3DC4-BC67-1622-E4979BD9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7A3EF2A-B052-66F9-4B41-9C090DD6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</a:t>
            </a:fld>
            <a:endParaRPr lang="de-DE"/>
          </a:p>
        </p:txBody>
      </p:sp>
      <p:pic>
        <p:nvPicPr>
          <p:cNvPr id="5" name="Picture 4" descr="A diagram of a system&#10;&#10;AI-generated content may be incorrect.">
            <a:extLst>
              <a:ext uri="{FF2B5EF4-FFF2-40B4-BE49-F238E27FC236}">
                <a16:creationId xmlns:a16="http://schemas.microsoft.com/office/drawing/2014/main" id="{0DCE6680-A03B-8C2A-0AD8-0636E389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2" y="1441993"/>
            <a:ext cx="11717548" cy="525086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DF69D3A-2F3A-238F-7CBA-C99760C3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200" y="104369"/>
            <a:ext cx="8553179" cy="1201010"/>
          </a:xfrm>
        </p:spPr>
        <p:txBody>
          <a:bodyPr/>
          <a:lstStyle/>
          <a:p>
            <a:r>
              <a:rPr lang="pt-BR"/>
              <a:t>Da última aula – (</a:t>
            </a:r>
            <a:r>
              <a:rPr lang="pt-BR" err="1"/>
              <a:t>pseudo</a:t>
            </a:r>
            <a:r>
              <a:rPr lang="pt-BR"/>
              <a:t>)-grafo </a:t>
            </a:r>
            <a:r>
              <a:rPr lang="pt-BR" err="1"/>
              <a:t>ros</a:t>
            </a:r>
          </a:p>
        </p:txBody>
      </p:sp>
    </p:spTree>
    <p:extLst>
      <p:ext uri="{BB962C8B-B14F-4D97-AF65-F5344CB8AC3E}">
        <p14:creationId xmlns:p14="http://schemas.microsoft.com/office/powerpoint/2010/main" val="2346332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BDF3-24F3-BB33-41C6-01D9D7E01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2E5DC-0266-B660-4E1B-EF64BE8C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9651"/>
            <a:ext cx="7729728" cy="1188720"/>
          </a:xfrm>
        </p:spPr>
        <p:txBody>
          <a:bodyPr/>
          <a:lstStyle/>
          <a:p>
            <a:r>
              <a:rPr lang="pt-BR" dirty="0" err="1"/>
              <a:t>Workspace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7271C-F05A-9B1D-C833-39C7595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057"/>
            <a:ext cx="10515600" cy="18174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400" dirty="0"/>
              <a:t>Diretório onde se </a:t>
            </a:r>
            <a:r>
              <a:rPr lang="pt-BR" sz="2400" b="1" dirty="0"/>
              <a:t>compila </a:t>
            </a:r>
            <a:r>
              <a:rPr lang="pt-BR" sz="2400" dirty="0"/>
              <a:t>e desenvolve pacotes</a:t>
            </a:r>
          </a:p>
          <a:p>
            <a:r>
              <a:rPr lang="pt-BR" sz="2400" dirty="0"/>
              <a:t>Apresenta quatro subdiretórios: </a:t>
            </a:r>
            <a:r>
              <a:rPr lang="pt-BR" sz="2400" dirty="0" err="1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src</a:t>
            </a:r>
            <a:r>
              <a:rPr lang="pt-BR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/, build/, </a:t>
            </a:r>
            <a:r>
              <a:rPr lang="pt-BR" sz="2400" dirty="0" err="1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install</a:t>
            </a:r>
            <a:r>
              <a:rPr lang="pt-BR" sz="2400" dirty="0"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/, log/</a:t>
            </a:r>
          </a:p>
          <a:p>
            <a:r>
              <a:rPr lang="pt-BR" sz="2400" dirty="0">
                <a:ea typeface="+mn-lt"/>
                <a:cs typeface="+mn-lt"/>
              </a:rPr>
              <a:t>Não se deve editar o conteúdo de diretórios que não sejam o </a:t>
            </a:r>
            <a:r>
              <a:rPr lang="pt-BR" sz="2400" dirty="0" err="1">
                <a:latin typeface="Consolas"/>
                <a:ea typeface="+mn-lt"/>
                <a:cs typeface="+mn-lt"/>
              </a:rPr>
              <a:t>src</a:t>
            </a:r>
            <a:endParaRPr lang="pt-BR" sz="2400" dirty="0">
              <a:latin typeface="Consolas"/>
              <a:ea typeface="+mn-lt"/>
              <a:cs typeface="+mn-lt"/>
            </a:endParaRPr>
          </a:p>
          <a:p>
            <a:r>
              <a:rPr lang="pt-BR" sz="2400" dirty="0">
                <a:ea typeface="+mn-lt"/>
                <a:cs typeface="+mn-lt"/>
              </a:rPr>
              <a:t>Sempre compile dentro do seu </a:t>
            </a:r>
            <a:r>
              <a:rPr lang="pt-BR" sz="2400" dirty="0">
                <a:latin typeface="Consolas"/>
                <a:ea typeface="+mn-lt"/>
                <a:cs typeface="+mn-lt"/>
              </a:rPr>
              <a:t>ws</a:t>
            </a:r>
            <a:r>
              <a:rPr lang="pt-BR" sz="2400" dirty="0">
                <a:ea typeface="+mn-lt"/>
                <a:cs typeface="+mn-lt"/>
              </a:rPr>
              <a:t>, nunca fora ou dentro de um subdiretório dele</a:t>
            </a:r>
          </a:p>
          <a:p>
            <a:endParaRPr lang="pt-BR" sz="2400" dirty="0">
              <a:latin typeface="Consolas"/>
            </a:endParaRPr>
          </a:p>
          <a:p>
            <a:endParaRPr lang="pt-BR" dirty="0"/>
          </a:p>
          <a:p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A9176F-94C9-4881-2B4C-26969974DD08}"/>
              </a:ext>
            </a:extLst>
          </p:cNvPr>
          <p:cNvSpPr/>
          <p:nvPr/>
        </p:nvSpPr>
        <p:spPr>
          <a:xfrm>
            <a:off x="495595" y="3425757"/>
            <a:ext cx="3135377" cy="2438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85BD0-95E9-3910-C39D-F5200ED8914A}"/>
              </a:ext>
            </a:extLst>
          </p:cNvPr>
          <p:cNvSpPr txBox="1"/>
          <p:nvPr/>
        </p:nvSpPr>
        <p:spPr>
          <a:xfrm>
            <a:off x="634230" y="3429535"/>
            <a:ext cx="372484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Consolas"/>
            </a:endParaRPr>
          </a:p>
          <a:p>
            <a:r>
              <a:rPr lang="en-US" sz="2400" dirty="0">
                <a:latin typeface="Consolas"/>
                <a:ea typeface="+mn-lt"/>
                <a:cs typeface="+mn-lt"/>
              </a:rPr>
              <a:t>ros2_ws/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2400" dirty="0">
                <a:latin typeface="Consolas"/>
                <a:ea typeface="+mn-lt"/>
                <a:cs typeface="+mn-lt"/>
              </a:rPr>
              <a:t>├── </a:t>
            </a:r>
            <a:r>
              <a:rPr lang="en-US" sz="2400" dirty="0" err="1">
                <a:latin typeface="Consolas"/>
                <a:ea typeface="+mn-lt"/>
                <a:cs typeface="+mn-lt"/>
              </a:rPr>
              <a:t>src</a:t>
            </a:r>
            <a:r>
              <a:rPr lang="en-US" sz="2400" dirty="0">
                <a:latin typeface="Consolas"/>
                <a:ea typeface="+mn-lt"/>
                <a:cs typeface="+mn-lt"/>
              </a:rPr>
              <a:t>/            </a:t>
            </a:r>
            <a:endParaRPr lang="en-US" sz="2400" dirty="0">
              <a:latin typeface="Aptos"/>
            </a:endParaRPr>
          </a:p>
          <a:p>
            <a:r>
              <a:rPr lang="en-US" sz="2400" dirty="0">
                <a:latin typeface="Consolas"/>
                <a:ea typeface="+mn-lt"/>
                <a:cs typeface="+mn-lt"/>
              </a:rPr>
              <a:t>├── build/          </a:t>
            </a:r>
            <a:endParaRPr lang="en-US" sz="2400" dirty="0">
              <a:latin typeface="Aptos"/>
            </a:endParaRPr>
          </a:p>
          <a:p>
            <a:r>
              <a:rPr lang="en-US" sz="2400" dirty="0">
                <a:latin typeface="Consolas"/>
                <a:ea typeface="+mn-lt"/>
                <a:cs typeface="+mn-lt"/>
              </a:rPr>
              <a:t>├── install/        </a:t>
            </a:r>
            <a:endParaRPr lang="en-US" sz="2400" dirty="0">
              <a:latin typeface="Aptos"/>
            </a:endParaRPr>
          </a:p>
          <a:p>
            <a:r>
              <a:rPr lang="en-US" sz="2400" dirty="0">
                <a:latin typeface="Consolas"/>
                <a:ea typeface="+mn-lt"/>
                <a:cs typeface="+mn-lt"/>
              </a:rPr>
              <a:t>└── log/             </a:t>
            </a:r>
            <a:endParaRPr lang="en-US" sz="2400" dirty="0">
              <a:latin typeface="Consola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45AC46-4F36-0191-5C4E-58F34275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939" y="6146424"/>
            <a:ext cx="365760" cy="365760"/>
          </a:xfrm>
        </p:spPr>
        <p:txBody>
          <a:bodyPr/>
          <a:lstStyle/>
          <a:p>
            <a:fld id="{754FE2FE-B55E-4328-8F5C-2CEB8781A47B}" type="slidenum">
              <a:rPr lang="de-DE" smtClean="0"/>
              <a:t>5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B8DFD-5226-09CB-0B4B-91755262AC9F}"/>
              </a:ext>
            </a:extLst>
          </p:cNvPr>
          <p:cNvSpPr txBox="1"/>
          <p:nvPr/>
        </p:nvSpPr>
        <p:spPr>
          <a:xfrm>
            <a:off x="3634947" y="4077730"/>
            <a:ext cx="725959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/>
              </a:rPr>
              <a:t>Código </a:t>
            </a:r>
            <a:r>
              <a:rPr lang="en-US" sz="2400" err="1">
                <a:latin typeface="Gill Sans MT"/>
              </a:rPr>
              <a:t>fonte</a:t>
            </a:r>
            <a:r>
              <a:rPr lang="en-US" sz="2400">
                <a:latin typeface="Gill Sans MT"/>
              </a:rPr>
              <a:t> dos </a:t>
            </a:r>
            <a:r>
              <a:rPr lang="en-US" sz="2400" err="1">
                <a:latin typeface="Gill Sans MT"/>
              </a:rPr>
              <a:t>pacotes</a:t>
            </a:r>
            <a:r>
              <a:rPr lang="en-US" sz="2400">
                <a:latin typeface="Gill Sans MT"/>
              </a:rPr>
              <a:t> ROS do </a:t>
            </a:r>
            <a:r>
              <a:rPr lang="en-US" sz="2400" err="1">
                <a:latin typeface="Gill Sans MT"/>
              </a:rPr>
              <a:t>usuario</a:t>
            </a:r>
            <a:endParaRPr lang="en-US">
              <a:latin typeface="Gill Sans MT"/>
            </a:endParaRPr>
          </a:p>
          <a:p>
            <a:r>
              <a:rPr lang="en-US" sz="2400" err="1">
                <a:latin typeface="Gill Sans MT"/>
              </a:rPr>
              <a:t>Artefatos</a:t>
            </a:r>
            <a:r>
              <a:rPr lang="en-US" sz="2400">
                <a:latin typeface="Gill Sans MT"/>
              </a:rPr>
              <a:t> de </a:t>
            </a:r>
            <a:r>
              <a:rPr lang="en-US" sz="2400" err="1">
                <a:latin typeface="Gill Sans MT"/>
              </a:rPr>
              <a:t>compilação</a:t>
            </a:r>
            <a:r>
              <a:rPr lang="en-US" sz="2400">
                <a:latin typeface="Gill Sans MT"/>
              </a:rPr>
              <a:t> </a:t>
            </a:r>
            <a:r>
              <a:rPr lang="en-US" sz="2400" err="1">
                <a:latin typeface="Gill Sans MT"/>
              </a:rPr>
              <a:t>gerado</a:t>
            </a:r>
            <a:r>
              <a:rPr lang="en-US" sz="2400">
                <a:latin typeface="Gill Sans MT"/>
              </a:rPr>
              <a:t> </a:t>
            </a:r>
            <a:r>
              <a:rPr lang="en-US" sz="2400" err="1">
                <a:latin typeface="Gill Sans MT"/>
              </a:rPr>
              <a:t>pelo</a:t>
            </a:r>
            <a:r>
              <a:rPr lang="en-US" sz="2400">
                <a:latin typeface="Gill Sans MT"/>
              </a:rPr>
              <a:t> </a:t>
            </a:r>
            <a:r>
              <a:rPr lang="en-US" sz="2400" err="1">
                <a:latin typeface="Gill Sans MT"/>
              </a:rPr>
              <a:t>colcon</a:t>
            </a:r>
            <a:r>
              <a:rPr lang="en-US" sz="2400">
                <a:latin typeface="Gill Sans MT"/>
              </a:rPr>
              <a:t> (temp)</a:t>
            </a:r>
          </a:p>
          <a:p>
            <a:r>
              <a:rPr lang="en-US" sz="2400" err="1">
                <a:latin typeface="Gill Sans MT"/>
              </a:rPr>
              <a:t>Arquivos</a:t>
            </a:r>
            <a:r>
              <a:rPr lang="en-US" sz="2400">
                <a:latin typeface="Gill Sans MT"/>
              </a:rPr>
              <a:t> “</a:t>
            </a:r>
            <a:r>
              <a:rPr lang="en-US" sz="2400" err="1">
                <a:latin typeface="Gill Sans MT"/>
              </a:rPr>
              <a:t>prontos</a:t>
            </a:r>
            <a:r>
              <a:rPr lang="en-US" sz="2400">
                <a:latin typeface="Gill Sans MT"/>
              </a:rPr>
              <a:t> para </a:t>
            </a:r>
            <a:r>
              <a:rPr lang="en-US" sz="2400" err="1">
                <a:latin typeface="Gill Sans MT"/>
              </a:rPr>
              <a:t>uso</a:t>
            </a:r>
            <a:r>
              <a:rPr lang="en-US" sz="2400">
                <a:latin typeface="Gill Sans MT"/>
              </a:rPr>
              <a:t>”, </a:t>
            </a:r>
            <a:r>
              <a:rPr lang="en-US" sz="2400" err="1">
                <a:latin typeface="Gill Sans MT"/>
              </a:rPr>
              <a:t>após</a:t>
            </a:r>
            <a:r>
              <a:rPr lang="en-US" sz="2400">
                <a:latin typeface="Gill Sans MT"/>
              </a:rPr>
              <a:t> build</a:t>
            </a:r>
            <a:r>
              <a:rPr lang="en-US" sz="2400"/>
              <a:t> </a:t>
            </a:r>
            <a:endParaRPr lang="en-US"/>
          </a:p>
          <a:p>
            <a:r>
              <a:rPr lang="en-US" sz="2400"/>
              <a:t>Logs de build e </a:t>
            </a:r>
            <a:r>
              <a:rPr lang="en-US" sz="2400" err="1"/>
              <a:t>execução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A5D686-40E1-1E56-2DCC-D5D14E97EE82}"/>
              </a:ext>
            </a:extLst>
          </p:cNvPr>
          <p:cNvCxnSpPr/>
          <p:nvPr/>
        </p:nvCxnSpPr>
        <p:spPr>
          <a:xfrm>
            <a:off x="2059810" y="4288962"/>
            <a:ext cx="1592003" cy="76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386031-13FC-4B9F-ED99-F03F1677CB37}"/>
              </a:ext>
            </a:extLst>
          </p:cNvPr>
          <p:cNvCxnSpPr>
            <a:cxnSpLocks/>
          </p:cNvCxnSpPr>
          <p:nvPr/>
        </p:nvCxnSpPr>
        <p:spPr>
          <a:xfrm>
            <a:off x="2379026" y="4690557"/>
            <a:ext cx="1252193" cy="76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8B30E-5A18-42B2-F798-E091B7B0F8A5}"/>
              </a:ext>
            </a:extLst>
          </p:cNvPr>
          <p:cNvCxnSpPr>
            <a:cxnSpLocks/>
          </p:cNvCxnSpPr>
          <p:nvPr/>
        </p:nvCxnSpPr>
        <p:spPr>
          <a:xfrm>
            <a:off x="2698242" y="5040665"/>
            <a:ext cx="963869" cy="76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A86BE-9BC5-3570-DB34-71AB5CE187B4}"/>
              </a:ext>
            </a:extLst>
          </p:cNvPr>
          <p:cNvCxnSpPr>
            <a:cxnSpLocks/>
          </p:cNvCxnSpPr>
          <p:nvPr/>
        </p:nvCxnSpPr>
        <p:spPr>
          <a:xfrm flipV="1">
            <a:off x="2070107" y="5398424"/>
            <a:ext cx="1592003" cy="264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C2C295-AF4A-F14B-1149-AF9C4A230298}"/>
              </a:ext>
            </a:extLst>
          </p:cNvPr>
          <p:cNvSpPr txBox="1"/>
          <p:nvPr/>
        </p:nvSpPr>
        <p:spPr>
          <a:xfrm>
            <a:off x="1743456" y="6050519"/>
            <a:ext cx="9920722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400" b="1" dirty="0"/>
              <a:t>Lembre-se:</a:t>
            </a:r>
            <a:r>
              <a:rPr lang="pt-BR" sz="2400" dirty="0"/>
              <a:t> </a:t>
            </a:r>
            <a:r>
              <a:rPr lang="pt-BR" sz="2400" b="1" dirty="0"/>
              <a:t>Sempre </a:t>
            </a:r>
            <a:r>
              <a:rPr lang="pt-BR" sz="2400" dirty="0"/>
              <a:t>rode </a:t>
            </a:r>
            <a:r>
              <a:rPr lang="pt-BR" sz="2400" dirty="0" err="1">
                <a:latin typeface="Consolas"/>
              </a:rPr>
              <a:t>source</a:t>
            </a:r>
            <a:r>
              <a:rPr lang="pt-BR" sz="2400" dirty="0">
                <a:latin typeface="Consolas"/>
              </a:rPr>
              <a:t> </a:t>
            </a:r>
            <a:r>
              <a:rPr lang="pt-BR" sz="2400" dirty="0" err="1">
                <a:latin typeface="Consolas"/>
              </a:rPr>
              <a:t>install</a:t>
            </a:r>
            <a:r>
              <a:rPr lang="pt-BR" sz="2400" dirty="0">
                <a:latin typeface="Consolas"/>
              </a:rPr>
              <a:t>/</a:t>
            </a:r>
            <a:r>
              <a:rPr lang="pt-BR" sz="2400" dirty="0" err="1">
                <a:latin typeface="Consolas"/>
              </a:rPr>
              <a:t>setup.bash</a:t>
            </a:r>
            <a:r>
              <a:rPr lang="pt-BR" sz="2400" dirty="0">
                <a:latin typeface="Consolas"/>
              </a:rPr>
              <a:t> </a:t>
            </a:r>
            <a:r>
              <a:rPr lang="pt-BR" sz="2400" dirty="0">
                <a:latin typeface="Gill Sans MT"/>
              </a:rPr>
              <a:t>após um build!</a:t>
            </a:r>
          </a:p>
        </p:txBody>
      </p:sp>
      <p:pic>
        <p:nvPicPr>
          <p:cNvPr id="15" name="Gráfico 14" descr="Aviso com preenchimento sólido">
            <a:extLst>
              <a:ext uri="{FF2B5EF4-FFF2-40B4-BE49-F238E27FC236}">
                <a16:creationId xmlns:a16="http://schemas.microsoft.com/office/drawing/2014/main" id="{90765C92-42E1-28F3-6F8F-F3AAF9176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863989"/>
            <a:ext cx="829225" cy="8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99F0-70F6-78F4-7E85-3F394F1A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FCC67-1F04-2877-9F24-2030490C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62" y="375269"/>
            <a:ext cx="7729728" cy="1188720"/>
          </a:xfrm>
        </p:spPr>
        <p:txBody>
          <a:bodyPr/>
          <a:lstStyle/>
          <a:p>
            <a:r>
              <a:rPr lang="pt-BR" dirty="0"/>
              <a:t>Pacotes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3E233-3A0B-8E95-59D9-CB01930DD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273" y="1844376"/>
            <a:ext cx="6998207" cy="4671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Pacotes: unidade organizacional para código ROS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/>
              <a:t>Cada pacote tem um objetivo específico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pt-BR" sz="2000" dirty="0"/>
              <a:t>(ou um conjunto coeso de objetivos)</a:t>
            </a:r>
            <a:endParaRPr lang="pt-BR" sz="2400" dirty="0"/>
          </a:p>
          <a:p>
            <a:r>
              <a:rPr lang="pt-BR" sz="2400" dirty="0"/>
              <a:t>Se você quiser instalar ou compartilhar seu código, crie um pacote!</a:t>
            </a:r>
          </a:p>
          <a:p>
            <a:r>
              <a:rPr lang="pt-BR" sz="2400" dirty="0"/>
              <a:t>Facilitam reutilização de código</a:t>
            </a:r>
          </a:p>
          <a:p>
            <a:r>
              <a:rPr lang="pt-BR" sz="2400" dirty="0"/>
              <a:t>Menor unidade de compilação do ROS</a:t>
            </a:r>
          </a:p>
          <a:p>
            <a:r>
              <a:rPr lang="pt-BR" sz="2000" dirty="0" err="1"/>
              <a:t>Ex</a:t>
            </a:r>
            <a:r>
              <a:rPr lang="pt-BR" sz="2000" dirty="0"/>
              <a:t>: </a:t>
            </a:r>
            <a:r>
              <a:rPr lang="pt-BR" sz="2000" dirty="0" err="1">
                <a:latin typeface="Consolas" panose="020B0609020204030204" pitchFamily="49" charset="0"/>
              </a:rPr>
              <a:t>my_robot_description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-&gt; </a:t>
            </a:r>
            <a:r>
              <a:rPr lang="pt-BR" sz="2000" dirty="0">
                <a:solidFill>
                  <a:schemeClr val="tx1"/>
                </a:solidFill>
                <a:latin typeface="+mj-lt"/>
              </a:rPr>
              <a:t>contém</a:t>
            </a:r>
            <a:r>
              <a:rPr lang="pt-BR" sz="2000" dirty="0">
                <a:latin typeface="+mj-lt"/>
              </a:rPr>
              <a:t> arquivos de descrição do robô</a:t>
            </a:r>
          </a:p>
          <a:p>
            <a:r>
              <a:rPr lang="pt-BR" sz="2000" dirty="0" err="1"/>
              <a:t>Ex</a:t>
            </a:r>
            <a:r>
              <a:rPr lang="pt-BR" sz="2000" dirty="0"/>
              <a:t>: </a:t>
            </a:r>
            <a:r>
              <a:rPr lang="pt-BR" sz="2000" dirty="0" err="1">
                <a:latin typeface="Consolas" panose="020B0609020204030204" pitchFamily="49" charset="0"/>
              </a:rPr>
              <a:t>my_robot_nodes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-&gt; </a:t>
            </a:r>
            <a:r>
              <a:rPr lang="pt-BR" sz="2000" dirty="0">
                <a:solidFill>
                  <a:schemeClr val="tx1"/>
                </a:solidFill>
              </a:rPr>
              <a:t>contém o código dos nós do robô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B98DCC-71CC-3223-A525-12F2F85B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6</a:t>
            </a:fld>
            <a:endParaRPr lang="de-DE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F7F12B8-C3BD-6AD0-77B4-0DC42C7FA038}"/>
              </a:ext>
            </a:extLst>
          </p:cNvPr>
          <p:cNvSpPr/>
          <p:nvPr/>
        </p:nvSpPr>
        <p:spPr>
          <a:xfrm>
            <a:off x="7077456" y="1659171"/>
            <a:ext cx="4911593" cy="4671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1BC3C4-766C-AB67-1FF4-2B1EC670B7AA}"/>
              </a:ext>
            </a:extLst>
          </p:cNvPr>
          <p:cNvSpPr txBox="1"/>
          <p:nvPr/>
        </p:nvSpPr>
        <p:spPr>
          <a:xfrm>
            <a:off x="8720579" y="1937886"/>
            <a:ext cx="162534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Consolas" panose="020B0609020204030204" pitchFamily="49" charset="0"/>
              </a:rPr>
              <a:t>meu_pacote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A78D23C-251D-9871-E209-209CB540DF9E}"/>
              </a:ext>
            </a:extLst>
          </p:cNvPr>
          <p:cNvSpPr/>
          <p:nvPr/>
        </p:nvSpPr>
        <p:spPr>
          <a:xfrm>
            <a:off x="8484500" y="3809618"/>
            <a:ext cx="1365253" cy="47548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mensagens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A5E4BF7-CCC0-532A-8420-4197374E60F9}"/>
              </a:ext>
            </a:extLst>
          </p:cNvPr>
          <p:cNvSpPr/>
          <p:nvPr/>
        </p:nvSpPr>
        <p:spPr>
          <a:xfrm>
            <a:off x="7455873" y="3809618"/>
            <a:ext cx="737883" cy="4754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nós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AAE8CDC-5902-00DA-BB43-357C33D1340A}"/>
              </a:ext>
            </a:extLst>
          </p:cNvPr>
          <p:cNvSpPr/>
          <p:nvPr/>
        </p:nvSpPr>
        <p:spPr>
          <a:xfrm>
            <a:off x="10018239" y="3698050"/>
            <a:ext cx="1802324" cy="72237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arquivos de </a:t>
            </a:r>
          </a:p>
          <a:p>
            <a:pPr algn="ctr"/>
            <a:r>
              <a:rPr lang="pt-BR" dirty="0" err="1">
                <a:latin typeface="Consolas" panose="020B0609020204030204" pitchFamily="49" charset="0"/>
              </a:rPr>
              <a:t>launch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4D959C0-BE58-4BD6-D986-71A44F2F8A49}"/>
              </a:ext>
            </a:extLst>
          </p:cNvPr>
          <p:cNvSpPr/>
          <p:nvPr/>
        </p:nvSpPr>
        <p:spPr>
          <a:xfrm>
            <a:off x="8265392" y="5285837"/>
            <a:ext cx="1523858" cy="4754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parâmetros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E9B28B0-1777-7242-1151-EA78CA386EEF}"/>
              </a:ext>
            </a:extLst>
          </p:cNvPr>
          <p:cNvSpPr/>
          <p:nvPr/>
        </p:nvSpPr>
        <p:spPr>
          <a:xfrm>
            <a:off x="8856879" y="4615387"/>
            <a:ext cx="1256385" cy="47548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serviços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15F98A8-BAE8-6257-D95F-2E2BEAADA5B0}"/>
              </a:ext>
            </a:extLst>
          </p:cNvPr>
          <p:cNvSpPr/>
          <p:nvPr/>
        </p:nvSpPr>
        <p:spPr>
          <a:xfrm>
            <a:off x="7633141" y="4630398"/>
            <a:ext cx="916499" cy="4754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ações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7ADA05C-7061-7ABD-FD9F-FBDD9922C8AB}"/>
              </a:ext>
            </a:extLst>
          </p:cNvPr>
          <p:cNvSpPr/>
          <p:nvPr/>
        </p:nvSpPr>
        <p:spPr>
          <a:xfrm>
            <a:off x="10351716" y="4615387"/>
            <a:ext cx="981690" cy="47548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Consolas" panose="020B0609020204030204" pitchFamily="49" charset="0"/>
              </a:rPr>
              <a:t>urdf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2747C6E-3360-BAEE-80D5-C4A1DAE4D5EC}"/>
              </a:ext>
            </a:extLst>
          </p:cNvPr>
          <p:cNvSpPr/>
          <p:nvPr/>
        </p:nvSpPr>
        <p:spPr>
          <a:xfrm>
            <a:off x="9978097" y="5285837"/>
            <a:ext cx="1085432" cy="47548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etc...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4BE0DA4-BCA5-EFAE-B9DD-6B3F68459B79}"/>
              </a:ext>
            </a:extLst>
          </p:cNvPr>
          <p:cNvGrpSpPr/>
          <p:nvPr/>
        </p:nvGrpSpPr>
        <p:grpSpPr>
          <a:xfrm>
            <a:off x="7710612" y="2497582"/>
            <a:ext cx="3681141" cy="926821"/>
            <a:chOff x="7710612" y="2497582"/>
            <a:chExt cx="3681141" cy="926821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534F387A-E3BC-41E8-E711-9BB3F5F7FD82}"/>
                </a:ext>
              </a:extLst>
            </p:cNvPr>
            <p:cNvSpPr/>
            <p:nvPr/>
          </p:nvSpPr>
          <p:spPr>
            <a:xfrm>
              <a:off x="7710612" y="2497582"/>
              <a:ext cx="3681141" cy="926821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31ECBD6B-BFA3-5540-4C36-DA872AC35C8C}"/>
                </a:ext>
              </a:extLst>
            </p:cNvPr>
            <p:cNvGrpSpPr/>
            <p:nvPr/>
          </p:nvGrpSpPr>
          <p:grpSpPr>
            <a:xfrm>
              <a:off x="7824815" y="2585933"/>
              <a:ext cx="3473686" cy="722376"/>
              <a:chOff x="7824815" y="2585933"/>
              <a:chExt cx="3473686" cy="722376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0FD1D325-0137-34FC-8472-D41AFEB76ABC}"/>
                  </a:ext>
                </a:extLst>
              </p:cNvPr>
              <p:cNvSpPr/>
              <p:nvPr/>
            </p:nvSpPr>
            <p:spPr>
              <a:xfrm>
                <a:off x="7824815" y="2585933"/>
                <a:ext cx="1523858" cy="7223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Consolas" panose="020B0609020204030204" pitchFamily="49" charset="0"/>
                  </a:rPr>
                  <a:t>Descrição do pacote</a:t>
                </a:r>
                <a:endParaRPr lang="pt-BR" dirty="0"/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F9130896-EA2F-D22A-C468-48EB9134A0E3}"/>
                  </a:ext>
                </a:extLst>
              </p:cNvPr>
              <p:cNvSpPr/>
              <p:nvPr/>
            </p:nvSpPr>
            <p:spPr>
              <a:xfrm>
                <a:off x="9570729" y="2585933"/>
                <a:ext cx="1727772" cy="7223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Consolas" panose="020B0609020204030204" pitchFamily="49" charset="0"/>
                  </a:rPr>
                  <a:t>Informações de build</a:t>
                </a:r>
                <a:endParaRPr lang="pt-BR" dirty="0"/>
              </a:p>
            </p:txBody>
          </p:sp>
        </p:grpSp>
      </p:grpSp>
      <p:sp>
        <p:nvSpPr>
          <p:cNvPr id="25" name="Arco 24">
            <a:extLst>
              <a:ext uri="{FF2B5EF4-FFF2-40B4-BE49-F238E27FC236}">
                <a16:creationId xmlns:a16="http://schemas.microsoft.com/office/drawing/2014/main" id="{56B37474-4BCF-2D2A-C1CA-0839CB53803A}"/>
              </a:ext>
            </a:extLst>
          </p:cNvPr>
          <p:cNvSpPr/>
          <p:nvPr/>
        </p:nvSpPr>
        <p:spPr>
          <a:xfrm>
            <a:off x="10705988" y="1229389"/>
            <a:ext cx="796793" cy="1424645"/>
          </a:xfrm>
          <a:prstGeom prst="arc">
            <a:avLst>
              <a:gd name="adj1" fmla="val 17020144"/>
              <a:gd name="adj2" fmla="val 4189029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95563FD3-EDE1-4EDA-D1FA-B2BF8C52AD69}"/>
              </a:ext>
            </a:extLst>
          </p:cNvPr>
          <p:cNvSpPr txBox="1">
            <a:spLocks/>
          </p:cNvSpPr>
          <p:nvPr/>
        </p:nvSpPr>
        <p:spPr>
          <a:xfrm>
            <a:off x="9348674" y="824958"/>
            <a:ext cx="2154108" cy="5605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Obrigatórios!</a:t>
            </a:r>
          </a:p>
        </p:txBody>
      </p:sp>
    </p:spTree>
    <p:extLst>
      <p:ext uri="{BB962C8B-B14F-4D97-AF65-F5344CB8AC3E}">
        <p14:creationId xmlns:p14="http://schemas.microsoft.com/office/powerpoint/2010/main" val="197077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5B7D-FD3B-7700-C407-C73C1A69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0B77F-1071-2FB6-E110-A59063CD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Pacotes – Componentes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70BDE8-6D66-8B7A-D0AE-D8E60AA6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7</a:t>
            </a:fld>
            <a:endParaRPr lang="de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98D30-C172-D74D-2B78-AA70A320216E}"/>
              </a:ext>
            </a:extLst>
          </p:cNvPr>
          <p:cNvCxnSpPr/>
          <p:nvPr/>
        </p:nvCxnSpPr>
        <p:spPr>
          <a:xfrm>
            <a:off x="5895767" y="2583259"/>
            <a:ext cx="7223" cy="413135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3FE26C0-13DE-8286-A7CF-702946DB1AAC}"/>
              </a:ext>
            </a:extLst>
          </p:cNvPr>
          <p:cNvGrpSpPr/>
          <p:nvPr/>
        </p:nvGrpSpPr>
        <p:grpSpPr>
          <a:xfrm>
            <a:off x="6015624" y="2488813"/>
            <a:ext cx="5583195" cy="940187"/>
            <a:chOff x="6015625" y="2246021"/>
            <a:chExt cx="5583195" cy="9401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5E09A1-BE51-55B3-F0AE-E30028C77EBD}"/>
                </a:ext>
              </a:extLst>
            </p:cNvPr>
            <p:cNvSpPr/>
            <p:nvPr/>
          </p:nvSpPr>
          <p:spPr>
            <a:xfrm>
              <a:off x="6087762" y="2246021"/>
              <a:ext cx="3522582" cy="43463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Consolas" panose="020B0609020204030204" pitchFamily="49" charset="0"/>
                </a:rPr>
                <a:t>msg/, </a:t>
              </a:r>
              <a:r>
                <a:rPr lang="en-US" sz="2400" err="1">
                  <a:solidFill>
                    <a:schemeClr val="tx1"/>
                  </a:solidFill>
                  <a:latin typeface="Consolas" panose="020B0609020204030204" pitchFamily="49" charset="0"/>
                </a:rPr>
                <a:t>srv</a:t>
              </a:r>
              <a:r>
                <a:rPr lang="en-US" sz="2400">
                  <a:solidFill>
                    <a:schemeClr val="tx1"/>
                  </a:solidFill>
                  <a:latin typeface="Consolas" panose="020B0609020204030204" pitchFamily="49" charset="0"/>
                </a:rPr>
                <a:t>/, action/</a:t>
              </a:r>
            </a:p>
          </p:txBody>
        </p:sp>
        <p:sp>
          <p:nvSpPr>
            <p:cNvPr id="6" name="Espaço Reservado para Conteúdo 2">
              <a:extLst>
                <a:ext uri="{FF2B5EF4-FFF2-40B4-BE49-F238E27FC236}">
                  <a16:creationId xmlns:a16="http://schemas.microsoft.com/office/drawing/2014/main" id="{89EECA59-1132-E777-4A46-5A37390722A1}"/>
                </a:ext>
              </a:extLst>
            </p:cNvPr>
            <p:cNvSpPr txBox="1">
              <a:spLocks/>
            </p:cNvSpPr>
            <p:nvPr/>
          </p:nvSpPr>
          <p:spPr>
            <a:xfrm>
              <a:off x="6015625" y="2751578"/>
              <a:ext cx="5583195" cy="4346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None/>
              </a:pPr>
              <a:r>
                <a:rPr lang="pt-BR" sz="2000"/>
                <a:t>Definições de mensagens (tipos), serviços e ações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20D5A1C-EE25-1F88-83B2-6BFDD51779FE}"/>
              </a:ext>
            </a:extLst>
          </p:cNvPr>
          <p:cNvGrpSpPr/>
          <p:nvPr/>
        </p:nvGrpSpPr>
        <p:grpSpPr>
          <a:xfrm>
            <a:off x="6015624" y="3689231"/>
            <a:ext cx="5583195" cy="862322"/>
            <a:chOff x="6015625" y="3211685"/>
            <a:chExt cx="5583195" cy="862322"/>
          </a:xfrm>
        </p:grpSpPr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15E7594C-F28C-F8AB-7DED-0F936AB4B163}"/>
                </a:ext>
              </a:extLst>
            </p:cNvPr>
            <p:cNvSpPr/>
            <p:nvPr/>
          </p:nvSpPr>
          <p:spPr>
            <a:xfrm>
              <a:off x="6096000" y="3211685"/>
              <a:ext cx="2595908" cy="43463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urdf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/, meshes/</a:t>
              </a:r>
            </a:p>
          </p:txBody>
        </p:sp>
        <p:sp>
          <p:nvSpPr>
            <p:cNvPr id="15" name="Espaço Reservado para Conteúdo 2">
              <a:extLst>
                <a:ext uri="{FF2B5EF4-FFF2-40B4-BE49-F238E27FC236}">
                  <a16:creationId xmlns:a16="http://schemas.microsoft.com/office/drawing/2014/main" id="{D9BE88AB-A33A-3FD9-20F1-29064976C932}"/>
                </a:ext>
              </a:extLst>
            </p:cNvPr>
            <p:cNvSpPr txBox="1">
              <a:spLocks/>
            </p:cNvSpPr>
            <p:nvPr/>
          </p:nvSpPr>
          <p:spPr>
            <a:xfrm>
              <a:off x="6015625" y="3639376"/>
              <a:ext cx="5583195" cy="4346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None/>
              </a:pPr>
              <a:r>
                <a:rPr lang="pt-BR" sz="2000" dirty="0"/>
                <a:t>Arquivos de descrição dos robôs</a:t>
              </a:r>
              <a:endParaRPr lang="pt-BR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A63119F-9810-7592-A3A3-1898A096A8DA}"/>
              </a:ext>
            </a:extLst>
          </p:cNvPr>
          <p:cNvGrpSpPr/>
          <p:nvPr/>
        </p:nvGrpSpPr>
        <p:grpSpPr>
          <a:xfrm>
            <a:off x="6095999" y="4716671"/>
            <a:ext cx="5585200" cy="1269335"/>
            <a:chOff x="6093995" y="4171173"/>
            <a:chExt cx="5585200" cy="126933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0FD14E6-FA8F-70E5-2B89-0C54F1CD1467}"/>
                </a:ext>
              </a:extLst>
            </p:cNvPr>
            <p:cNvSpPr/>
            <p:nvPr/>
          </p:nvSpPr>
          <p:spPr>
            <a:xfrm>
              <a:off x="6093995" y="4171173"/>
              <a:ext cx="2039265" cy="47970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config/</a:t>
              </a:r>
            </a:p>
          </p:txBody>
        </p:sp>
        <p:sp>
          <p:nvSpPr>
            <p:cNvPr id="16" name="Espaço Reservado para Conteúdo 2">
              <a:extLst>
                <a:ext uri="{FF2B5EF4-FFF2-40B4-BE49-F238E27FC236}">
                  <a16:creationId xmlns:a16="http://schemas.microsoft.com/office/drawing/2014/main" id="{B9F5C539-F617-A55A-D16E-5B8F7FC2670A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4722666"/>
              <a:ext cx="5583195" cy="71784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2000" dirty="0">
                  <a:latin typeface="Consolas"/>
                  <a:ea typeface="+mn-lt"/>
                  <a:cs typeface="+mn-lt"/>
                </a:rPr>
                <a:t>Ar</a:t>
              </a:r>
              <a:r>
                <a:rPr lang="pt-BR" sz="2000" dirty="0">
                  <a:ea typeface="+mn-lt"/>
                  <a:cs typeface="+mn-lt"/>
                </a:rPr>
                <a:t>quivos de configuração, usados para definir parâmetros de nós.</a:t>
              </a:r>
              <a:endParaRPr lang="pt-BR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F98E674-1096-3EAD-98EE-A9841A374E0E}"/>
              </a:ext>
            </a:extLst>
          </p:cNvPr>
          <p:cNvGrpSpPr/>
          <p:nvPr/>
        </p:nvGrpSpPr>
        <p:grpSpPr>
          <a:xfrm>
            <a:off x="199938" y="2488813"/>
            <a:ext cx="5583195" cy="1137334"/>
            <a:chOff x="199938" y="2488813"/>
            <a:chExt cx="5583195" cy="1137334"/>
          </a:xfrm>
        </p:grpSpPr>
        <p:sp>
          <p:nvSpPr>
            <p:cNvPr id="20" name="Rectangle: Rounded Corners 6">
              <a:extLst>
                <a:ext uri="{FF2B5EF4-FFF2-40B4-BE49-F238E27FC236}">
                  <a16:creationId xmlns:a16="http://schemas.microsoft.com/office/drawing/2014/main" id="{310930F9-8CED-541E-A943-415B9B4B4105}"/>
                </a:ext>
              </a:extLst>
            </p:cNvPr>
            <p:cNvSpPr/>
            <p:nvPr/>
          </p:nvSpPr>
          <p:spPr>
            <a:xfrm>
              <a:off x="358402" y="2488813"/>
              <a:ext cx="2415213" cy="4140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package.xml</a:t>
              </a:r>
            </a:p>
          </p:txBody>
        </p:sp>
        <p:sp>
          <p:nvSpPr>
            <p:cNvPr id="21" name="Espaço Reservado para Conteúdo 2">
              <a:extLst>
                <a:ext uri="{FF2B5EF4-FFF2-40B4-BE49-F238E27FC236}">
                  <a16:creationId xmlns:a16="http://schemas.microsoft.com/office/drawing/2014/main" id="{AB29DC63-CED0-AC05-CDDD-28B3625CAC7D}"/>
                </a:ext>
              </a:extLst>
            </p:cNvPr>
            <p:cNvSpPr txBox="1">
              <a:spLocks/>
            </p:cNvSpPr>
            <p:nvPr/>
          </p:nvSpPr>
          <p:spPr>
            <a:xfrm>
              <a:off x="199938" y="2908305"/>
              <a:ext cx="5583195" cy="71784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Font typeface="Arial" panose="020B0604020202020204" pitchFamily="34" charset="0"/>
                <a:buNone/>
              </a:pPr>
              <a:r>
                <a:rPr lang="pt-BR" sz="2000" dirty="0"/>
                <a:t>Descritivo : Dependências, descrição qualitativa do pacote e autor</a:t>
              </a:r>
              <a:endParaRPr lang="pt-BR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4A658C6-1169-024B-B366-2668FA7DAF38}"/>
              </a:ext>
            </a:extLst>
          </p:cNvPr>
          <p:cNvGrpSpPr/>
          <p:nvPr/>
        </p:nvGrpSpPr>
        <p:grpSpPr>
          <a:xfrm>
            <a:off x="197257" y="3702886"/>
            <a:ext cx="5583195" cy="831484"/>
            <a:chOff x="197257" y="3702886"/>
            <a:chExt cx="5583195" cy="831484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:a16="http://schemas.microsoft.com/office/drawing/2014/main" id="{DCEEBC16-7410-2B0A-C09A-1E513DFF7FCC}"/>
                </a:ext>
              </a:extLst>
            </p:cNvPr>
            <p:cNvSpPr txBox="1">
              <a:spLocks/>
            </p:cNvSpPr>
            <p:nvPr/>
          </p:nvSpPr>
          <p:spPr>
            <a:xfrm>
              <a:off x="197257" y="4066735"/>
              <a:ext cx="5583195" cy="46763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Font typeface="Arial" panose="020B0604020202020204" pitchFamily="34" charset="0"/>
                <a:buNone/>
              </a:pPr>
              <a:r>
                <a:rPr lang="pt-BR" sz="2000" dirty="0">
                  <a:ea typeface="+mn-lt"/>
                  <a:cs typeface="+mn-lt"/>
                </a:rPr>
                <a:t>Configura build, instala binários, gera executáveis</a:t>
              </a:r>
              <a:endParaRPr lang="pt-BR" dirty="0"/>
            </a:p>
          </p:txBody>
        </p:sp>
        <p:sp>
          <p:nvSpPr>
            <p:cNvPr id="23" name="Rectangle: Rounded Corners 7">
              <a:extLst>
                <a:ext uri="{FF2B5EF4-FFF2-40B4-BE49-F238E27FC236}">
                  <a16:creationId xmlns:a16="http://schemas.microsoft.com/office/drawing/2014/main" id="{6A0B27A5-DBC0-C1B8-0871-45738693A444}"/>
                </a:ext>
              </a:extLst>
            </p:cNvPr>
            <p:cNvSpPr/>
            <p:nvPr/>
          </p:nvSpPr>
          <p:spPr>
            <a:xfrm>
              <a:off x="358402" y="3702886"/>
              <a:ext cx="2597910" cy="4140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CMakeLists.txt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9C1AA9B-BE68-EBA4-C90E-A2AFB5ABB3B2}"/>
              </a:ext>
            </a:extLst>
          </p:cNvPr>
          <p:cNvGrpSpPr/>
          <p:nvPr/>
        </p:nvGrpSpPr>
        <p:grpSpPr>
          <a:xfrm>
            <a:off x="215065" y="4611617"/>
            <a:ext cx="5583195" cy="900271"/>
            <a:chOff x="215065" y="4611617"/>
            <a:chExt cx="5583195" cy="900271"/>
          </a:xfrm>
        </p:grpSpPr>
        <p:sp>
          <p:nvSpPr>
            <p:cNvPr id="12" name="Espaço Reservado para Conteúdo 2">
              <a:extLst>
                <a:ext uri="{FF2B5EF4-FFF2-40B4-BE49-F238E27FC236}">
                  <a16:creationId xmlns:a16="http://schemas.microsoft.com/office/drawing/2014/main" id="{F5101ACD-EED6-110A-72FF-3E793E55CDC5}"/>
                </a:ext>
              </a:extLst>
            </p:cNvPr>
            <p:cNvSpPr txBox="1">
              <a:spLocks/>
            </p:cNvSpPr>
            <p:nvPr/>
          </p:nvSpPr>
          <p:spPr>
            <a:xfrm>
              <a:off x="215065" y="5067195"/>
              <a:ext cx="5583195" cy="4446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Font typeface="Arial" panose="020B0604020202020204" pitchFamily="34" charset="0"/>
                <a:buNone/>
              </a:pPr>
              <a:r>
                <a:rPr lang="pt-BR" sz="2000" dirty="0"/>
                <a:t>Código fonte e </a:t>
              </a:r>
              <a:r>
                <a:rPr lang="pt-BR" sz="2000" dirty="0" err="1"/>
                <a:t>headers</a:t>
              </a:r>
              <a:endParaRPr lang="pt-BR" sz="2400" dirty="0">
                <a:latin typeface="Consolas"/>
              </a:endParaRPr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pPr lvl="1"/>
              <a:endParaRPr lang="pt-BR" dirty="0"/>
            </a:p>
            <a:p>
              <a:pPr lvl="1"/>
              <a:endParaRPr lang="pt-BR" dirty="0"/>
            </a:p>
            <a:p>
              <a:endParaRPr lang="pt-BR" dirty="0"/>
            </a:p>
          </p:txBody>
        </p:sp>
        <p:sp>
          <p:nvSpPr>
            <p:cNvPr id="24" name="Rectangle: Rounded Corners 8">
              <a:extLst>
                <a:ext uri="{FF2B5EF4-FFF2-40B4-BE49-F238E27FC236}">
                  <a16:creationId xmlns:a16="http://schemas.microsoft.com/office/drawing/2014/main" id="{8A325B12-0E82-E986-B56A-0D39B7B870C2}"/>
                </a:ext>
              </a:extLst>
            </p:cNvPr>
            <p:cNvSpPr/>
            <p:nvPr/>
          </p:nvSpPr>
          <p:spPr>
            <a:xfrm>
              <a:off x="358402" y="4611617"/>
              <a:ext cx="2902541" cy="47581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 </a:t>
              </a:r>
              <a:r>
                <a:rPr lang="en-US" sz="2400" dirty="0">
                  <a:solidFill>
                    <a:schemeClr val="tx1"/>
                  </a:solidFill>
                </a:rPr>
                <a:t>e 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include/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540B5A6-1083-B158-89C9-DDF2F2F03745}"/>
              </a:ext>
            </a:extLst>
          </p:cNvPr>
          <p:cNvGrpSpPr/>
          <p:nvPr/>
        </p:nvGrpSpPr>
        <p:grpSpPr>
          <a:xfrm>
            <a:off x="215065" y="5644525"/>
            <a:ext cx="5583195" cy="955520"/>
            <a:chOff x="215065" y="5511888"/>
            <a:chExt cx="5583195" cy="955520"/>
          </a:xfrm>
        </p:grpSpPr>
        <p:sp>
          <p:nvSpPr>
            <p:cNvPr id="22" name="Espaço Reservado para Conteúdo 2">
              <a:extLst>
                <a:ext uri="{FF2B5EF4-FFF2-40B4-BE49-F238E27FC236}">
                  <a16:creationId xmlns:a16="http://schemas.microsoft.com/office/drawing/2014/main" id="{D5B935D6-5883-9D9F-DDCD-4DCC192E692E}"/>
                </a:ext>
              </a:extLst>
            </p:cNvPr>
            <p:cNvSpPr txBox="1">
              <a:spLocks/>
            </p:cNvSpPr>
            <p:nvPr/>
          </p:nvSpPr>
          <p:spPr>
            <a:xfrm>
              <a:off x="215065" y="5968431"/>
              <a:ext cx="5583195" cy="4989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0">
                <a:buFont typeface="Arial" panose="020B0604020202020204" pitchFamily="34" charset="0"/>
                <a:buNone/>
              </a:pPr>
              <a:r>
                <a:rPr lang="pt-BR" sz="2000" dirty="0"/>
                <a:t>Arquivos de </a:t>
              </a:r>
              <a:r>
                <a:rPr lang="pt-BR" sz="2000" dirty="0" err="1"/>
                <a:t>launch</a:t>
              </a:r>
              <a:r>
                <a:rPr lang="pt-BR" sz="2000" dirty="0"/>
                <a:t> relacionados ao pacote</a:t>
              </a:r>
              <a:endParaRPr lang="pt-BR" dirty="0"/>
            </a:p>
          </p:txBody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63C3EA96-3E22-B792-7B83-3DD504F12C83}"/>
                </a:ext>
              </a:extLst>
            </p:cNvPr>
            <p:cNvSpPr/>
            <p:nvPr/>
          </p:nvSpPr>
          <p:spPr>
            <a:xfrm>
              <a:off x="358402" y="5511888"/>
              <a:ext cx="1529750" cy="47581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launch/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3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E69B4-1513-B7F2-880E-F4DECF5C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794EB-ADA1-712C-0FAF-FC044330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Pacotes – Criação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7BDBA-BED0-D767-671B-DDEDE705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1612321"/>
            <a:ext cx="11953335" cy="5246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har char="o"/>
            </a:pPr>
            <a:endParaRPr lang="pt-BR" sz="2000" dirty="0"/>
          </a:p>
          <a:p>
            <a:pPr lvl="1">
              <a:buChar char="o"/>
            </a:pPr>
            <a:endParaRPr lang="pt-BR" sz="2000" dirty="0">
              <a:latin typeface="Gill Sans MT"/>
            </a:endParaRPr>
          </a:p>
          <a:p>
            <a:endParaRPr lang="pt-BR" sz="2400" dirty="0">
              <a:latin typeface="Consolas"/>
            </a:endParaRPr>
          </a:p>
          <a:p>
            <a:endParaRPr lang="pt-BR" sz="2400" dirty="0">
              <a:latin typeface="Consolas"/>
            </a:endParaRPr>
          </a:p>
          <a:p>
            <a:r>
              <a:rPr lang="pt-BR" sz="2400" dirty="0">
                <a:latin typeface="Consolas"/>
              </a:rPr>
              <a:t>ros2 </a:t>
            </a:r>
            <a:r>
              <a:rPr lang="pt-BR" sz="2400" dirty="0" err="1">
                <a:latin typeface="Consolas"/>
              </a:rPr>
              <a:t>pkg</a:t>
            </a:r>
            <a:r>
              <a:rPr lang="pt-BR" sz="2400" dirty="0">
                <a:latin typeface="Consolas"/>
              </a:rPr>
              <a:t> </a:t>
            </a:r>
            <a:r>
              <a:rPr lang="pt-BR" sz="2400" dirty="0" err="1">
                <a:latin typeface="Consolas"/>
              </a:rPr>
              <a:t>create</a:t>
            </a:r>
            <a:r>
              <a:rPr lang="pt-BR" sz="2400" dirty="0">
                <a:latin typeface="Consolas"/>
              </a:rPr>
              <a:t> :</a:t>
            </a:r>
            <a:r>
              <a:rPr lang="pt-BR" sz="2400" dirty="0">
                <a:latin typeface="Aptos"/>
              </a:rPr>
              <a:t> Comando para criar pacote</a:t>
            </a:r>
            <a:endParaRPr lang="pt-BR" sz="2400" dirty="0">
              <a:latin typeface="Aptos"/>
              <a:ea typeface="Calibri"/>
              <a:cs typeface="Calibri"/>
            </a:endParaRPr>
          </a:p>
          <a:p>
            <a:r>
              <a:rPr lang="pt-BR" sz="2400" dirty="0">
                <a:latin typeface="Consolas"/>
              </a:rPr>
              <a:t>--build-</a:t>
            </a:r>
            <a:r>
              <a:rPr lang="pt-BR" sz="2400" dirty="0" err="1">
                <a:latin typeface="Consolas"/>
              </a:rPr>
              <a:t>type</a:t>
            </a:r>
            <a:r>
              <a:rPr lang="pt-BR" sz="2400" dirty="0">
                <a:latin typeface="Consolas"/>
              </a:rPr>
              <a:t> </a:t>
            </a:r>
            <a:r>
              <a:rPr lang="pt-BR" sz="2400" dirty="0" err="1">
                <a:latin typeface="Consolas"/>
              </a:rPr>
              <a:t>ament_cmake</a:t>
            </a:r>
            <a:r>
              <a:rPr lang="pt-BR" sz="2400" dirty="0">
                <a:latin typeface="Consolas"/>
              </a:rPr>
              <a:t> : </a:t>
            </a:r>
            <a:r>
              <a:rPr lang="pt-BR" sz="2400" dirty="0">
                <a:latin typeface="Consolas"/>
                <a:ea typeface="+mn-lt"/>
                <a:cs typeface="+mn-lt"/>
              </a:rPr>
              <a:t>D</a:t>
            </a:r>
            <a:r>
              <a:rPr lang="pt-BR" sz="2400" dirty="0">
                <a:ea typeface="+mn-lt"/>
                <a:cs typeface="+mn-lt"/>
              </a:rPr>
              <a:t>efinem como compilar/instalar um único pacote.</a:t>
            </a:r>
            <a:endParaRPr lang="pt-BR" sz="2400" dirty="0">
              <a:latin typeface="Apto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ea typeface="+mn-lt"/>
                <a:cs typeface="+mn-lt"/>
              </a:rPr>
              <a:t>--build-</a:t>
            </a:r>
            <a:r>
              <a:rPr lang="pt-BR" sz="2000" dirty="0" err="1">
                <a:ea typeface="+mn-lt"/>
                <a:cs typeface="+mn-lt"/>
              </a:rPr>
              <a:t>type</a:t>
            </a:r>
            <a:r>
              <a:rPr lang="pt-BR" sz="2000" dirty="0">
                <a:ea typeface="+mn-lt"/>
                <a:cs typeface="+mn-lt"/>
              </a:rPr>
              <a:t> </a:t>
            </a:r>
            <a:r>
              <a:rPr lang="pt-BR" sz="2000" dirty="0" err="1">
                <a:ea typeface="+mn-lt"/>
                <a:cs typeface="+mn-lt"/>
              </a:rPr>
              <a:t>ament_python</a:t>
            </a:r>
            <a:endParaRPr lang="pt-BR" sz="2000" dirty="0"/>
          </a:p>
          <a:p>
            <a:r>
              <a:rPr lang="pt-BR" sz="2400" dirty="0">
                <a:latin typeface="Consolas"/>
              </a:rPr>
              <a:t>--</a:t>
            </a:r>
            <a:r>
              <a:rPr lang="pt-BR" sz="2400" dirty="0" err="1">
                <a:latin typeface="Consolas"/>
              </a:rPr>
              <a:t>dependencies</a:t>
            </a:r>
            <a:r>
              <a:rPr lang="pt-BR" sz="2400" dirty="0">
                <a:latin typeface="Consolas"/>
              </a:rPr>
              <a:t> [</a:t>
            </a:r>
            <a:r>
              <a:rPr lang="pt-BR" sz="2400" dirty="0" err="1">
                <a:latin typeface="Consolas"/>
              </a:rPr>
              <a:t>deps</a:t>
            </a:r>
            <a:r>
              <a:rPr lang="pt-BR" sz="2400" dirty="0">
                <a:latin typeface="Consolas"/>
              </a:rPr>
              <a:t>] : </a:t>
            </a:r>
            <a:r>
              <a:rPr lang="pt-BR" sz="2400" dirty="0">
                <a:latin typeface="Aptos"/>
              </a:rPr>
              <a:t>Dependências para o build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2000" dirty="0">
                <a:latin typeface="Aptos"/>
              </a:rPr>
              <a:t>Pode ser adicionado posteriormente no </a:t>
            </a:r>
            <a:r>
              <a:rPr lang="pt-BR" sz="1800" dirty="0">
                <a:latin typeface="Consolas"/>
              </a:rPr>
              <a:t>CMakeList.txt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sz="1800" dirty="0" err="1">
                <a:latin typeface="Aptos"/>
              </a:rPr>
              <a:t>Ex</a:t>
            </a:r>
            <a:r>
              <a:rPr lang="pt-BR" sz="1800" dirty="0">
                <a:latin typeface="Aptos"/>
              </a:rPr>
              <a:t>:</a:t>
            </a:r>
            <a:r>
              <a:rPr lang="pt-BR" sz="1800" dirty="0">
                <a:latin typeface="Consolas"/>
              </a:rPr>
              <a:t> </a:t>
            </a:r>
            <a:r>
              <a:rPr lang="pt-BR" sz="1800" dirty="0">
                <a:latin typeface="Consolas"/>
                <a:ea typeface="+mn-lt"/>
                <a:cs typeface="+mn-lt"/>
              </a:rPr>
              <a:t>--</a:t>
            </a:r>
            <a:r>
              <a:rPr lang="pt-BR" sz="1800" dirty="0" err="1">
                <a:latin typeface="Consolas"/>
                <a:ea typeface="+mn-lt"/>
                <a:cs typeface="+mn-lt"/>
              </a:rPr>
              <a:t>dependencies</a:t>
            </a:r>
            <a:r>
              <a:rPr lang="pt-BR" sz="1800" dirty="0">
                <a:latin typeface="Consolas"/>
                <a:ea typeface="+mn-lt"/>
                <a:cs typeface="+mn-lt"/>
              </a:rPr>
              <a:t> </a:t>
            </a:r>
            <a:r>
              <a:rPr lang="pt-BR" sz="1800" dirty="0" err="1">
                <a:latin typeface="Consolas"/>
                <a:ea typeface="+mn-lt"/>
                <a:cs typeface="+mn-lt"/>
              </a:rPr>
              <a:t>rclcpp</a:t>
            </a:r>
            <a:r>
              <a:rPr lang="pt-BR" sz="1800" dirty="0">
                <a:latin typeface="Consolas"/>
                <a:ea typeface="+mn-lt"/>
                <a:cs typeface="+mn-lt"/>
              </a:rPr>
              <a:t> </a:t>
            </a:r>
            <a:r>
              <a:rPr lang="pt-BR" sz="1800" dirty="0" err="1">
                <a:latin typeface="Consolas"/>
                <a:ea typeface="+mn-lt"/>
                <a:cs typeface="+mn-lt"/>
              </a:rPr>
              <a:t>std_msgs</a:t>
            </a:r>
            <a:endParaRPr lang="pt-BR" sz="1800" dirty="0">
              <a:latin typeface="Consolas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BR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pPr lvl="1">
              <a:buFont typeface="Courier New" panose="020B0604020202020204" pitchFamily="34" charset="0"/>
              <a:buChar char="o"/>
            </a:pPr>
            <a:endParaRPr lang="pt-BR" dirty="0"/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B5E943-D310-260D-F604-FEA4FF56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8</a:t>
            </a:fld>
            <a:endParaRPr lang="de-DE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86BC20F-6223-DA46-4D1B-21E6C748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339"/>
            <a:ext cx="12192000" cy="134867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7435FE2B-FC17-2C5F-D741-12C259E34784}"/>
              </a:ext>
            </a:extLst>
          </p:cNvPr>
          <p:cNvGrpSpPr/>
          <p:nvPr/>
        </p:nvGrpSpPr>
        <p:grpSpPr>
          <a:xfrm>
            <a:off x="1176612" y="1179820"/>
            <a:ext cx="774347" cy="758463"/>
            <a:chOff x="215213" y="331502"/>
            <a:chExt cx="1080000" cy="1080000"/>
          </a:xfrm>
        </p:grpSpPr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005691D8-BA39-B43F-6349-7FE0A51B2C1A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Gráfico 7" descr="Programador com preenchimento sólido">
              <a:extLst>
                <a:ext uri="{FF2B5EF4-FFF2-40B4-BE49-F238E27FC236}">
                  <a16:creationId xmlns:a16="http://schemas.microsoft.com/office/drawing/2014/main" id="{1D2595E7-D8CC-5004-CFE1-DAFFD153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34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733D-866D-E41D-B537-ED887273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099D3-C166-38F3-2249-3CEF382C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9651"/>
            <a:ext cx="7729728" cy="1188720"/>
          </a:xfrm>
        </p:spPr>
        <p:txBody>
          <a:bodyPr/>
          <a:lstStyle/>
          <a:p>
            <a:r>
              <a:rPr lang="pt-BR" dirty="0"/>
              <a:t>Pacotes - criação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75D19C-3DC9-434B-42BE-C9FAF194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8313"/>
            <a:ext cx="6426163" cy="528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Para criar um </a:t>
            </a:r>
            <a:r>
              <a:rPr lang="pt-BR" sz="2400" dirty="0" err="1"/>
              <a:t>workspace</a:t>
            </a:r>
            <a:r>
              <a:rPr lang="pt-BR" sz="2400" dirty="0"/>
              <a:t> de nome </a:t>
            </a:r>
            <a:r>
              <a:rPr lang="pt-BR" sz="2400" dirty="0">
                <a:latin typeface="Consolas" panose="020B0609020204030204" pitchFamily="49" charset="0"/>
              </a:rPr>
              <a:t>ros2_ws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5D3E64-B124-9F24-155B-D040AD85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939" y="6146424"/>
            <a:ext cx="365760" cy="365760"/>
          </a:xfrm>
        </p:spPr>
        <p:txBody>
          <a:bodyPr/>
          <a:lstStyle/>
          <a:p>
            <a:fld id="{754FE2FE-B55E-4328-8F5C-2CEB8781A47B}" type="slidenum">
              <a:rPr lang="de-DE" smtClean="0"/>
              <a:t>9</a:t>
            </a:fld>
            <a:endParaRPr lang="de-DE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EE0BA06-6771-7905-05AC-BCE96DB636FF}"/>
              </a:ext>
            </a:extLst>
          </p:cNvPr>
          <p:cNvGrpSpPr/>
          <p:nvPr/>
        </p:nvGrpSpPr>
        <p:grpSpPr>
          <a:xfrm>
            <a:off x="1252812" y="600623"/>
            <a:ext cx="774347" cy="758463"/>
            <a:chOff x="215213" y="331502"/>
            <a:chExt cx="1080000" cy="1080000"/>
          </a:xfrm>
        </p:grpSpPr>
        <p:sp>
          <p:nvSpPr>
            <p:cNvPr id="18" name="Fluxograma: Conector 17">
              <a:extLst>
                <a:ext uri="{FF2B5EF4-FFF2-40B4-BE49-F238E27FC236}">
                  <a16:creationId xmlns:a16="http://schemas.microsoft.com/office/drawing/2014/main" id="{424BAD7B-BCC1-714C-94D8-47D562FD8A2D}"/>
                </a:ext>
              </a:extLst>
            </p:cNvPr>
            <p:cNvSpPr>
              <a:spLocks/>
            </p:cNvSpPr>
            <p:nvPr/>
          </p:nvSpPr>
          <p:spPr>
            <a:xfrm>
              <a:off x="215213" y="331502"/>
              <a:ext cx="1080000" cy="1080000"/>
            </a:xfrm>
            <a:prstGeom prst="flowChartConnector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5D4BC23D-5707-C1A7-E92C-9234719F0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98013" y="362199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Imagem 19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8FB79B3E-C40B-BC78-E134-307D87C7E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7" t="29596" r="18009" b="26862"/>
          <a:stretch>
            <a:fillRect/>
          </a:stretch>
        </p:blipFill>
        <p:spPr>
          <a:xfrm>
            <a:off x="6819863" y="1588371"/>
            <a:ext cx="2417878" cy="101033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D2B817-55F6-514A-4ECF-4271826FE181}"/>
              </a:ext>
            </a:extLst>
          </p:cNvPr>
          <p:cNvSpPr txBox="1"/>
          <p:nvPr/>
        </p:nvSpPr>
        <p:spPr>
          <a:xfrm>
            <a:off x="838199" y="2725201"/>
            <a:ext cx="7429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Por enquanto não tem nada nele. Vamos adicionar um pacote </a:t>
            </a:r>
            <a:r>
              <a:rPr lang="pt-BR" sz="2400" dirty="0" err="1">
                <a:latin typeface="+mj-lt"/>
              </a:rPr>
              <a:t>dummy</a:t>
            </a:r>
            <a:r>
              <a:rPr lang="pt-BR" sz="2400" dirty="0">
                <a:latin typeface="+mj-lt"/>
              </a:rPr>
              <a:t>: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DAC5C9-0086-1E3A-1BFC-DB4EBEA7A0C2}"/>
              </a:ext>
            </a:extLst>
          </p:cNvPr>
          <p:cNvSpPr txBox="1"/>
          <p:nvPr/>
        </p:nvSpPr>
        <p:spPr>
          <a:xfrm>
            <a:off x="838199" y="4665823"/>
            <a:ext cx="6781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Agora, vamos dar build e um </a:t>
            </a:r>
            <a:r>
              <a:rPr lang="pt-BR" sz="2400" dirty="0" err="1">
                <a:latin typeface="+mj-lt"/>
              </a:rPr>
              <a:t>source</a:t>
            </a:r>
            <a:r>
              <a:rPr lang="pt-BR" sz="2400" dirty="0">
                <a:latin typeface="+mj-lt"/>
              </a:rPr>
              <a:t>:</a:t>
            </a:r>
          </a:p>
        </p:txBody>
      </p:sp>
      <p:pic>
        <p:nvPicPr>
          <p:cNvPr id="30" name="Imagem 29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F20B393-1944-1F5F-82F0-21EE0550F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21558" r="4792" b="26712"/>
          <a:stretch>
            <a:fillRect/>
          </a:stretch>
        </p:blipFill>
        <p:spPr>
          <a:xfrm>
            <a:off x="665699" y="3429000"/>
            <a:ext cx="10301971" cy="1109625"/>
          </a:xfrm>
          <a:prstGeom prst="rect">
            <a:avLst/>
          </a:prstGeom>
        </p:spPr>
      </p:pic>
      <p:pic>
        <p:nvPicPr>
          <p:cNvPr id="34" name="Imagem 3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FB786D1-1ED7-C8A9-7752-7384EF3F9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t="26276" r="12280" b="20293"/>
          <a:stretch>
            <a:fillRect/>
          </a:stretch>
        </p:blipFill>
        <p:spPr>
          <a:xfrm>
            <a:off x="6007608" y="4538625"/>
            <a:ext cx="3144990" cy="100694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6AC25F2-19C5-F357-2739-BF915C3E1C50}"/>
              </a:ext>
            </a:extLst>
          </p:cNvPr>
          <p:cNvSpPr txBox="1"/>
          <p:nvPr/>
        </p:nvSpPr>
        <p:spPr>
          <a:xfrm>
            <a:off x="838198" y="5630825"/>
            <a:ext cx="10129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+mj-lt"/>
              </a:rPr>
              <a:t>...e pronto! Temos um pacote. Rode “</a:t>
            </a:r>
            <a:r>
              <a:rPr lang="pt-BR" sz="2000" dirty="0">
                <a:latin typeface="Consolas" panose="020B0609020204030204" pitchFamily="49" charset="0"/>
              </a:rPr>
              <a:t>ros2 </a:t>
            </a:r>
            <a:r>
              <a:rPr lang="pt-BR" sz="2000" dirty="0" err="1">
                <a:latin typeface="Consolas" panose="020B0609020204030204" pitchFamily="49" charset="0"/>
              </a:rPr>
              <a:t>pkg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list</a:t>
            </a:r>
            <a:r>
              <a:rPr lang="pt-BR" sz="2000" dirty="0">
                <a:latin typeface="Consolas" panose="020B0609020204030204" pitchFamily="49" charset="0"/>
              </a:rPr>
              <a:t> | </a:t>
            </a:r>
            <a:r>
              <a:rPr lang="pt-BR" sz="2000" dirty="0" err="1">
                <a:latin typeface="Consolas" panose="020B0609020204030204" pitchFamily="49" charset="0"/>
              </a:rPr>
              <a:t>grep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meu_primeiro_pacote</a:t>
            </a:r>
            <a:r>
              <a:rPr lang="pt-BR" sz="2000" dirty="0">
                <a:latin typeface="Consolas" panose="020B0609020204030204" pitchFamily="49" charset="0"/>
              </a:rPr>
              <a:t>” </a:t>
            </a:r>
            <a:r>
              <a:rPr lang="pt-BR" sz="2000" dirty="0">
                <a:latin typeface="+mj-lt"/>
              </a:rPr>
              <a:t>para ver que está tudo certo </a:t>
            </a:r>
          </a:p>
        </p:txBody>
      </p:sp>
    </p:spTree>
    <p:extLst>
      <p:ext uri="{BB962C8B-B14F-4D97-AF65-F5344CB8AC3E}">
        <p14:creationId xmlns:p14="http://schemas.microsoft.com/office/powerpoint/2010/main" val="3737055827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1334575CBEF84FB47F407CB2D6730A" ma:contentTypeVersion="17" ma:contentTypeDescription="Crie um novo documento." ma:contentTypeScope="" ma:versionID="08c0ebe9c157cbbff4ac3dc5b61bb8df">
  <xsd:schema xmlns:xsd="http://www.w3.org/2001/XMLSchema" xmlns:xs="http://www.w3.org/2001/XMLSchema" xmlns:p="http://schemas.microsoft.com/office/2006/metadata/properties" xmlns:ns3="85d71e69-23d5-4e3a-b6cf-f24cba7cb623" xmlns:ns4="929ca82c-1e47-4fe6-92d7-eb14c78b52fb" targetNamespace="http://schemas.microsoft.com/office/2006/metadata/properties" ma:root="true" ma:fieldsID="2b7c17a662fef7056b6df0913d2bdda6" ns3:_="" ns4:_="">
    <xsd:import namespace="85d71e69-23d5-4e3a-b6cf-f24cba7cb623"/>
    <xsd:import namespace="929ca82c-1e47-4fe6-92d7-eb14c78b52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71e69-23d5-4e3a-b6cf-f24cba7cb6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a82c-1e47-4fe6-92d7-eb14c78b52f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d71e69-23d5-4e3a-b6cf-f24cba7cb6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CD20A-954A-4687-9FDF-65CD4B348B73}">
  <ds:schemaRefs>
    <ds:schemaRef ds:uri="85d71e69-23d5-4e3a-b6cf-f24cba7cb623"/>
    <ds:schemaRef ds:uri="929ca82c-1e47-4fe6-92d7-eb14c78b52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210978-1377-4987-8D14-764CB2B47442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929ca82c-1e47-4fe6-92d7-eb14c78b52fb"/>
    <ds:schemaRef ds:uri="85d71e69-23d5-4e3a-b6cf-f24cba7cb62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993D939-4F74-44E6-9A28-7E2CDCC394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1</TotalTime>
  <Words>1139</Words>
  <Application>Microsoft Office PowerPoint</Application>
  <PresentationFormat>Widescreen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Aptos</vt:lpstr>
      <vt:lpstr>Arial</vt:lpstr>
      <vt:lpstr>Consolas</vt:lpstr>
      <vt:lpstr>Courier New</vt:lpstr>
      <vt:lpstr>Gill Sans MT</vt:lpstr>
      <vt:lpstr>Pacote</vt:lpstr>
      <vt:lpstr>Introdução à ROS 2</vt:lpstr>
      <vt:lpstr>Aula 2</vt:lpstr>
      <vt:lpstr>Na aula de hoje...</vt:lpstr>
      <vt:lpstr>Da última aula – (pseudo)-grafo ros</vt:lpstr>
      <vt:lpstr>Workspace</vt:lpstr>
      <vt:lpstr>Pacotes</vt:lpstr>
      <vt:lpstr>Pacotes – Componentes</vt:lpstr>
      <vt:lpstr>Pacotes – Criação</vt:lpstr>
      <vt:lpstr>Pacotes - criação</vt:lpstr>
      <vt:lpstr>Pacotes – o ex1_talker</vt:lpstr>
      <vt:lpstr>Nós</vt:lpstr>
      <vt:lpstr>Nós</vt:lpstr>
      <vt:lpstr>Nós - Executável</vt:lpstr>
      <vt:lpstr>Nós - Lançamento</vt:lpstr>
      <vt:lpstr>Tópicos</vt:lpstr>
      <vt:lpstr>Tópicos - Publicando</vt:lpstr>
      <vt:lpstr>Tópicos</vt:lpstr>
      <vt:lpstr>Tópicos - Assinatura</vt:lpstr>
      <vt:lpstr>Tópicos - Callback</vt:lpstr>
      <vt:lpstr>Algumas ferramentas de debug do ROS2</vt:lpstr>
      <vt:lpstr>Algumas ferramentas de debug do ROS2</vt:lpstr>
      <vt:lpstr>Algumas ferramentas de debug do ROS2</vt:lpstr>
      <vt:lpstr>Algumas ferramentas de debug do ROS2</vt:lpstr>
      <vt:lpstr>Algumas ferramentas de debug do ROS2</vt:lpstr>
      <vt:lpstr>Exercício para próxima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Comerlato</dc:creator>
  <cp:lastModifiedBy>GUSTAVO COMERLATO RODRIGUES</cp:lastModifiedBy>
  <cp:revision>3</cp:revision>
  <dcterms:created xsi:type="dcterms:W3CDTF">2025-08-22T02:08:07Z</dcterms:created>
  <dcterms:modified xsi:type="dcterms:W3CDTF">2025-10-20T20:37:50Z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0x010100231334575CBEF84FB47F407CB2D6730A</vt:lpwstr>
  </property>
</Properties>
</file>